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8229600" cx="14630400"/>
  <p:notesSz cx="8229600" cy="14630400"/>
  <p:embeddedFontLst>
    <p:embeddedFont>
      <p:font typeface="Inter"/>
      <p:bold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5" roundtripDataSignature="AMtx7mglyFxKXcX68IBebS176j7ifiDy3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BCEA686-4119-4A8E-A22B-236D51F8902D}">
  <a:tblStyle styleId="{1BCEA686-4119-4A8E-A22B-236D51F8902D}" styleName="Table_0">
    <a:wholeTbl>
      <a:tcTxStyle b="off" i="off">
        <a:font>
          <a:latin typeface="Calibri"/>
          <a:ea typeface="Calibri"/>
          <a:cs typeface="Calibri"/>
        </a:font>
        <a:schemeClr val="dk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chemeClr val="accent6"/>
              </a:solidFill>
              <a:prstDash val="solid"/>
              <a:round/>
              <a:headEnd len="sm" w="sm" type="none"/>
              <a:tailEnd len="sm" w="sm" type="none"/>
            </a:ln>
          </a:insideH>
          <a:insideV>
            <a:ln cap="flat" cmpd="sng" w="9525">
              <a:solidFill>
                <a:schemeClr val="accent6"/>
              </a:solidFill>
              <a:prstDash val="solid"/>
              <a:round/>
              <a:headEnd len="sm" w="sm" type="none"/>
              <a:tailEnd len="sm" w="sm" type="none"/>
            </a:ln>
          </a:insideV>
        </a:tcBdr>
        <a:fill>
          <a:solidFill>
            <a:srgbClr val="FFFFFF">
              <a:alpha val="0"/>
            </a:srgbClr>
          </a:solidFill>
        </a:fill>
      </a:tcStyle>
    </a:wholeTbl>
    <a:band1H>
      <a:tcTxStyle/>
      <a:tcStyle>
        <a:fill>
          <a:solidFill>
            <a:schemeClr val="accent6">
              <a:alpha val="40000"/>
            </a:schemeClr>
          </a:solidFill>
        </a:fill>
      </a:tcStyle>
    </a:band1H>
    <a:band2H>
      <a:tcTxStyle/>
    </a:band2H>
    <a:band1V>
      <a:tcTxStyle/>
      <a:tcStyle>
        <a:tcBdr>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tcBdr>
        <a:fill>
          <a:solidFill>
            <a:schemeClr val="accent6">
              <a:alpha val="40000"/>
            </a:schemeClr>
          </a:solidFill>
        </a:fill>
      </a:tcStyle>
    </a:band1V>
    <a:band2V>
      <a:tcTxStyle/>
    </a:band2V>
    <a:lastCol>
      <a:tcTxStyle b="on"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chemeClr val="accent6"/>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lastCol>
    <a:firstCol>
      <a:tcTxStyle b="on"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chemeClr val="accent6"/>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firstCol>
    <a:lastRow>
      <a:tcTxStyle b="on"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lastRow>
    <a:seCell>
      <a:tcTxStyle/>
    </a:seCell>
    <a:swCell>
      <a:tcTxStyle/>
    </a:swCell>
    <a:firstRow>
      <a:tcTxStyle b="on" i="off">
        <a:font>
          <a:latin typeface="Calibri"/>
          <a:ea typeface="Calibri"/>
          <a:cs typeface="Calibri"/>
        </a:font>
        <a:schemeClr val="lt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l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accent6"/>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Inter-boldItalic.fntdata"/><Relationship Id="rId23" Type="http://schemas.openxmlformats.org/officeDocument/2006/relationships/font" Target="fonts/Inter-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5"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9" name="Google Shape;69;p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70" name="Google Shape;70;p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800" u="none" cap="none" strike="noStrike">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9" name="Google Shape;179;p1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80" name="Google Shape;180;p1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7" name="Google Shape;197;p1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98" name="Google Shape;198;p1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7" name="Google Shape;207;p1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08" name="Google Shape;208;p1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7" name="Google Shape;217;p1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18" name="Google Shape;218;p1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0" name="Google Shape;230;p1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31" name="Google Shape;231;p1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8" name="Google Shape;248;p1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49" name="Google Shape;249;p1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2" name="Google Shape;262;p1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63" name="Google Shape;263;p1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7: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7: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7" name="Google Shape;77;p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78" name="Google Shape;78;p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9" name="Google Shape;89;p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90" name="Google Shape;90;p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3" name="Google Shape;103;p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04" name="Google Shape;104;p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6" name="Google Shape;116;p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17" name="Google Shape;117;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7" name="Google Shape;127;p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28" name="Google Shape;128;p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7: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7: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45" name="Google Shape;145;p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5" name="Google Shape;155;p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56" name="Google Shape;156;p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9: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5" name="Google Shape;165;p9: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66" name="Google Shape;166;p9: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showMasterSp="0">
  <p:cSld name="Slide 1 master">
    <p:spTree>
      <p:nvGrpSpPr>
        <p:cNvPr id="6" name="Shape 6"/>
        <p:cNvGrpSpPr/>
        <p:nvPr/>
      </p:nvGrpSpPr>
      <p:grpSpPr>
        <a:xfrm>
          <a:off x="0" y="0"/>
          <a:ext cx="0" cy="0"/>
          <a:chOff x="0" y="0"/>
          <a:chExt cx="0" cy="0"/>
        </a:xfrm>
      </p:grpSpPr>
      <p:sp>
        <p:nvSpPr>
          <p:cNvPr id="7" name="Google Shape;7;p19"/>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9"/>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9" name="Google Shape;9;p1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showMasterSp="0">
  <p:cSld name="Slide 10 master">
    <p:spTree>
      <p:nvGrpSpPr>
        <p:cNvPr id="42" name="Shape 42"/>
        <p:cNvGrpSpPr/>
        <p:nvPr/>
      </p:nvGrpSpPr>
      <p:grpSpPr>
        <a:xfrm>
          <a:off x="0" y="0"/>
          <a:ext cx="0" cy="0"/>
          <a:chOff x="0" y="0"/>
          <a:chExt cx="0" cy="0"/>
        </a:xfrm>
      </p:grpSpPr>
      <p:sp>
        <p:nvSpPr>
          <p:cNvPr id="43" name="Google Shape;43;p28"/>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8"/>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2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1 master" showMasterSp="0">
  <p:cSld name="Slide 11 master">
    <p:spTree>
      <p:nvGrpSpPr>
        <p:cNvPr id="46" name="Shape 46"/>
        <p:cNvGrpSpPr/>
        <p:nvPr/>
      </p:nvGrpSpPr>
      <p:grpSpPr>
        <a:xfrm>
          <a:off x="0" y="0"/>
          <a:ext cx="0" cy="0"/>
          <a:chOff x="0" y="0"/>
          <a:chExt cx="0" cy="0"/>
        </a:xfrm>
      </p:grpSpPr>
      <p:sp>
        <p:nvSpPr>
          <p:cNvPr id="47" name="Google Shape;47;p29"/>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9"/>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2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2 master" showMasterSp="0">
  <p:cSld name="Slide 12 master">
    <p:spTree>
      <p:nvGrpSpPr>
        <p:cNvPr id="50" name="Shape 50"/>
        <p:cNvGrpSpPr/>
        <p:nvPr/>
      </p:nvGrpSpPr>
      <p:grpSpPr>
        <a:xfrm>
          <a:off x="0" y="0"/>
          <a:ext cx="0" cy="0"/>
          <a:chOff x="0" y="0"/>
          <a:chExt cx="0" cy="0"/>
        </a:xfrm>
      </p:grpSpPr>
      <p:sp>
        <p:nvSpPr>
          <p:cNvPr id="51" name="Google Shape;51;p30"/>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0"/>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53" name="Google Shape;53;p3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3 master" showMasterSp="0">
  <p:cSld name="Slide 13 master">
    <p:spTree>
      <p:nvGrpSpPr>
        <p:cNvPr id="54" name="Shape 54"/>
        <p:cNvGrpSpPr/>
        <p:nvPr/>
      </p:nvGrpSpPr>
      <p:grpSpPr>
        <a:xfrm>
          <a:off x="0" y="0"/>
          <a:ext cx="0" cy="0"/>
          <a:chOff x="0" y="0"/>
          <a:chExt cx="0" cy="0"/>
        </a:xfrm>
      </p:grpSpPr>
      <p:sp>
        <p:nvSpPr>
          <p:cNvPr id="55" name="Google Shape;55;p31"/>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1"/>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57" name="Google Shape;57;p3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4 master" showMasterSp="0">
  <p:cSld name="Slide 14 master">
    <p:spTree>
      <p:nvGrpSpPr>
        <p:cNvPr id="58" name="Shape 58"/>
        <p:cNvGrpSpPr/>
        <p:nvPr/>
      </p:nvGrpSpPr>
      <p:grpSpPr>
        <a:xfrm>
          <a:off x="0" y="0"/>
          <a:ext cx="0" cy="0"/>
          <a:chOff x="0" y="0"/>
          <a:chExt cx="0" cy="0"/>
        </a:xfrm>
      </p:grpSpPr>
      <p:sp>
        <p:nvSpPr>
          <p:cNvPr id="59" name="Google Shape;59;p32"/>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2"/>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61" name="Google Shape;61;p3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5 master" showMasterSp="0">
  <p:cSld name="Slide 15 master">
    <p:spTree>
      <p:nvGrpSpPr>
        <p:cNvPr id="62" name="Shape 62"/>
        <p:cNvGrpSpPr/>
        <p:nvPr/>
      </p:nvGrpSpPr>
      <p:grpSpPr>
        <a:xfrm>
          <a:off x="0" y="0"/>
          <a:ext cx="0" cy="0"/>
          <a:chOff x="0" y="0"/>
          <a:chExt cx="0" cy="0"/>
        </a:xfrm>
      </p:grpSpPr>
      <p:sp>
        <p:nvSpPr>
          <p:cNvPr id="63" name="Google Shape;63;p33"/>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3"/>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65" name="Google Shape;65;p3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howMasterSp="0">
  <p:cSld name="DEFAULT">
    <p:spTree>
      <p:nvGrpSpPr>
        <p:cNvPr id="66" name="Shape 6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showMasterSp="0">
  <p:cSld name="Slide 2 master">
    <p:spTree>
      <p:nvGrpSpPr>
        <p:cNvPr id="10" name="Shape 10"/>
        <p:cNvGrpSpPr/>
        <p:nvPr/>
      </p:nvGrpSpPr>
      <p:grpSpPr>
        <a:xfrm>
          <a:off x="0" y="0"/>
          <a:ext cx="0" cy="0"/>
          <a:chOff x="0" y="0"/>
          <a:chExt cx="0" cy="0"/>
        </a:xfrm>
      </p:grpSpPr>
      <p:sp>
        <p:nvSpPr>
          <p:cNvPr id="11" name="Google Shape;11;p20"/>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0"/>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showMasterSp="0">
  <p:cSld name="Slide 3 master">
    <p:spTree>
      <p:nvGrpSpPr>
        <p:cNvPr id="14" name="Shape 14"/>
        <p:cNvGrpSpPr/>
        <p:nvPr/>
      </p:nvGrpSpPr>
      <p:grpSpPr>
        <a:xfrm>
          <a:off x="0" y="0"/>
          <a:ext cx="0" cy="0"/>
          <a:chOff x="0" y="0"/>
          <a:chExt cx="0" cy="0"/>
        </a:xfrm>
      </p:grpSpPr>
      <p:sp>
        <p:nvSpPr>
          <p:cNvPr id="15" name="Google Shape;15;p21"/>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1"/>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2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showMasterSp="0">
  <p:cSld name="Slide 4 master">
    <p:spTree>
      <p:nvGrpSpPr>
        <p:cNvPr id="18" name="Shape 18"/>
        <p:cNvGrpSpPr/>
        <p:nvPr/>
      </p:nvGrpSpPr>
      <p:grpSpPr>
        <a:xfrm>
          <a:off x="0" y="0"/>
          <a:ext cx="0" cy="0"/>
          <a:chOff x="0" y="0"/>
          <a:chExt cx="0" cy="0"/>
        </a:xfrm>
      </p:grpSpPr>
      <p:sp>
        <p:nvSpPr>
          <p:cNvPr id="19" name="Google Shape;19;p22"/>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2"/>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2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showMasterSp="0">
  <p:cSld name="Slide 5 master">
    <p:spTree>
      <p:nvGrpSpPr>
        <p:cNvPr id="22" name="Shape 22"/>
        <p:cNvGrpSpPr/>
        <p:nvPr/>
      </p:nvGrpSpPr>
      <p:grpSpPr>
        <a:xfrm>
          <a:off x="0" y="0"/>
          <a:ext cx="0" cy="0"/>
          <a:chOff x="0" y="0"/>
          <a:chExt cx="0" cy="0"/>
        </a:xfrm>
      </p:grpSpPr>
      <p:sp>
        <p:nvSpPr>
          <p:cNvPr id="23" name="Google Shape;23;p23"/>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3"/>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2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showMasterSp="0">
  <p:cSld name="Slide 6 master">
    <p:spTree>
      <p:nvGrpSpPr>
        <p:cNvPr id="26" name="Shape 26"/>
        <p:cNvGrpSpPr/>
        <p:nvPr/>
      </p:nvGrpSpPr>
      <p:grpSpPr>
        <a:xfrm>
          <a:off x="0" y="0"/>
          <a:ext cx="0" cy="0"/>
          <a:chOff x="0" y="0"/>
          <a:chExt cx="0" cy="0"/>
        </a:xfrm>
      </p:grpSpPr>
      <p:sp>
        <p:nvSpPr>
          <p:cNvPr id="27" name="Google Shape;27;p24"/>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4"/>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2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showMasterSp="0">
  <p:cSld name="Slide 7 master">
    <p:spTree>
      <p:nvGrpSpPr>
        <p:cNvPr id="30" name="Shape 30"/>
        <p:cNvGrpSpPr/>
        <p:nvPr/>
      </p:nvGrpSpPr>
      <p:grpSpPr>
        <a:xfrm>
          <a:off x="0" y="0"/>
          <a:ext cx="0" cy="0"/>
          <a:chOff x="0" y="0"/>
          <a:chExt cx="0" cy="0"/>
        </a:xfrm>
      </p:grpSpPr>
      <p:sp>
        <p:nvSpPr>
          <p:cNvPr id="31" name="Google Shape;31;p25"/>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5"/>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2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showMasterSp="0">
  <p:cSld name="Slide 8 master">
    <p:spTree>
      <p:nvGrpSpPr>
        <p:cNvPr id="34" name="Shape 34"/>
        <p:cNvGrpSpPr/>
        <p:nvPr/>
      </p:nvGrpSpPr>
      <p:grpSpPr>
        <a:xfrm>
          <a:off x="0" y="0"/>
          <a:ext cx="0" cy="0"/>
          <a:chOff x="0" y="0"/>
          <a:chExt cx="0" cy="0"/>
        </a:xfrm>
      </p:grpSpPr>
      <p:sp>
        <p:nvSpPr>
          <p:cNvPr id="35" name="Google Shape;35;p26"/>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6"/>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2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showMasterSp="0">
  <p:cSld name="Slide 9 master">
    <p:spTree>
      <p:nvGrpSpPr>
        <p:cNvPr id="38" name="Shape 38"/>
        <p:cNvGrpSpPr/>
        <p:nvPr/>
      </p:nvGrpSpPr>
      <p:grpSpPr>
        <a:xfrm>
          <a:off x="0" y="0"/>
          <a:ext cx="0" cy="0"/>
          <a:chOff x="0" y="0"/>
          <a:chExt cx="0" cy="0"/>
        </a:xfrm>
      </p:grpSpPr>
      <p:sp>
        <p:nvSpPr>
          <p:cNvPr id="39" name="Google Shape;39;p27"/>
          <p:cNvSpPr/>
          <p:nvPr/>
        </p:nvSpPr>
        <p:spPr>
          <a:xfrm>
            <a:off x="0" y="0"/>
            <a:ext cx="14630400" cy="8229600"/>
          </a:xfrm>
          <a:prstGeom prst="rect">
            <a:avLst/>
          </a:prstGeom>
          <a:solidFill>
            <a:srgbClr val="F6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7"/>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2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hyperlink" Target="mailto:john@example.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hyperlink" Target="https://www.geeksforgeeks.org/implementing-rest-api-in-flutter/"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71" name="Shape 71"/>
        <p:cNvGrpSpPr/>
        <p:nvPr/>
      </p:nvGrpSpPr>
      <p:grpSpPr>
        <a:xfrm>
          <a:off x="0" y="0"/>
          <a:ext cx="0" cy="0"/>
          <a:chOff x="0" y="0"/>
          <a:chExt cx="0" cy="0"/>
        </a:xfrm>
      </p:grpSpPr>
      <p:pic>
        <p:nvPicPr>
          <p:cNvPr descr="preencoded.png" id="72" name="Google Shape;72;p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73" name="Google Shape;73;p1"/>
          <p:cNvSpPr/>
          <p:nvPr/>
        </p:nvSpPr>
        <p:spPr>
          <a:xfrm>
            <a:off x="793790" y="2872978"/>
            <a:ext cx="7556421" cy="1417558"/>
          </a:xfrm>
          <a:prstGeom prst="rect">
            <a:avLst/>
          </a:prstGeom>
          <a:noFill/>
          <a:ln>
            <a:noFill/>
          </a:ln>
        </p:spPr>
        <p:txBody>
          <a:bodyPr anchorCtr="0" anchor="t" bIns="0" lIns="0" spcFirstLastPara="1" rIns="0" wrap="square" tIns="0">
            <a:noAutofit/>
          </a:bodyPr>
          <a:lstStyle/>
          <a:p>
            <a:pPr indent="0" lvl="0" marL="0" marR="0" rtl="0" algn="l">
              <a:lnSpc>
                <a:spcPct val="84090"/>
              </a:lnSpc>
              <a:spcBef>
                <a:spcPts val="0"/>
              </a:spcBef>
              <a:spcAft>
                <a:spcPts val="0"/>
              </a:spcAft>
              <a:buClr>
                <a:srgbClr val="000000"/>
              </a:buClr>
              <a:buSzPts val="6600"/>
              <a:buFont typeface="Calibri"/>
              <a:buNone/>
            </a:pPr>
            <a:r>
              <a:rPr b="1" i="0" lang="en-US" sz="6600" u="none" cap="none" strike="noStrike">
                <a:solidFill>
                  <a:srgbClr val="000000"/>
                </a:solidFill>
                <a:latin typeface="Calibri"/>
                <a:ea typeface="Calibri"/>
                <a:cs typeface="Calibri"/>
                <a:sym typeface="Calibri"/>
              </a:rPr>
              <a:t>Networking and APIs in Mobile Applications</a:t>
            </a:r>
            <a:endParaRPr b="0" i="0" sz="6600" u="none" cap="none" strike="noStrike">
              <a:solidFill>
                <a:schemeClr val="dk1"/>
              </a:solidFill>
              <a:latin typeface="Calibri"/>
              <a:ea typeface="Calibri"/>
              <a:cs typeface="Calibri"/>
              <a:sym typeface="Calibri"/>
            </a:endParaRPr>
          </a:p>
        </p:txBody>
      </p:sp>
      <p:sp>
        <p:nvSpPr>
          <p:cNvPr id="74" name="Google Shape;74;p1"/>
          <p:cNvSpPr/>
          <p:nvPr/>
        </p:nvSpPr>
        <p:spPr>
          <a:xfrm>
            <a:off x="793790" y="4630698"/>
            <a:ext cx="7556421" cy="725805"/>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b="0" i="0" lang="en-US" sz="2400" u="none" cap="none" strike="noStrike">
                <a:solidFill>
                  <a:srgbClr val="272525"/>
                </a:solidFill>
                <a:latin typeface="Calibri"/>
                <a:ea typeface="Calibri"/>
                <a:cs typeface="Calibri"/>
                <a:sym typeface="Calibri"/>
              </a:rPr>
              <a:t>Understanding REST APIs, real-time communication, and secure data transfer.</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81" name="Shape 181"/>
        <p:cNvGrpSpPr/>
        <p:nvPr/>
      </p:nvGrpSpPr>
      <p:grpSpPr>
        <a:xfrm>
          <a:off x="0" y="0"/>
          <a:ext cx="0" cy="0"/>
          <a:chOff x="0" y="0"/>
          <a:chExt cx="0" cy="0"/>
        </a:xfrm>
      </p:grpSpPr>
      <p:sp>
        <p:nvSpPr>
          <p:cNvPr id="182" name="Google Shape;182;p10"/>
          <p:cNvSpPr/>
          <p:nvPr/>
        </p:nvSpPr>
        <p:spPr>
          <a:xfrm>
            <a:off x="758071" y="599003"/>
            <a:ext cx="5414963" cy="676870"/>
          </a:xfrm>
          <a:prstGeom prst="rect">
            <a:avLst/>
          </a:prstGeom>
          <a:noFill/>
          <a:ln>
            <a:noFill/>
          </a:ln>
        </p:spPr>
        <p:txBody>
          <a:bodyPr anchorCtr="0" anchor="t" bIns="0" lIns="0" spcFirstLastPara="1" rIns="0" wrap="square" tIns="0">
            <a:noAutofit/>
          </a:bodyPr>
          <a:lstStyle/>
          <a:p>
            <a:pPr indent="0" lvl="0" marL="0" marR="0" rtl="0" algn="l">
              <a:lnSpc>
                <a:spcPct val="98148"/>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JSON Parsing</a:t>
            </a:r>
            <a:endParaRPr sz="5400">
              <a:solidFill>
                <a:schemeClr val="dk1"/>
              </a:solidFill>
              <a:latin typeface="Calibri"/>
              <a:ea typeface="Calibri"/>
              <a:cs typeface="Calibri"/>
              <a:sym typeface="Calibri"/>
            </a:endParaRPr>
          </a:p>
        </p:txBody>
      </p:sp>
      <p:sp>
        <p:nvSpPr>
          <p:cNvPr id="183" name="Google Shape;183;p10"/>
          <p:cNvSpPr/>
          <p:nvPr/>
        </p:nvSpPr>
        <p:spPr>
          <a:xfrm>
            <a:off x="758071" y="1600676"/>
            <a:ext cx="13114258" cy="6029801"/>
          </a:xfrm>
          <a:prstGeom prst="roundRect">
            <a:avLst>
              <a:gd fmla="val 1509" name="adj"/>
            </a:avLst>
          </a:prstGeom>
          <a:solidFill>
            <a:srgbClr val="DADBF1"/>
          </a:solidFill>
          <a:ln cap="flat" cmpd="sng" w="9525">
            <a:solidFill>
              <a:srgbClr val="C0C1D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800">
              <a:solidFill>
                <a:schemeClr val="dk1"/>
              </a:solidFill>
              <a:latin typeface="Calibri"/>
              <a:ea typeface="Calibri"/>
              <a:cs typeface="Calibri"/>
              <a:sym typeface="Calibri"/>
            </a:endParaRPr>
          </a:p>
        </p:txBody>
      </p:sp>
      <p:sp>
        <p:nvSpPr>
          <p:cNvPr id="184" name="Google Shape;184;p10"/>
          <p:cNvSpPr/>
          <p:nvPr/>
        </p:nvSpPr>
        <p:spPr>
          <a:xfrm>
            <a:off x="982266" y="1824871"/>
            <a:ext cx="10431405" cy="692944"/>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JSON parsing is the process of converting a JSON text string into a structured data object</a:t>
            </a:r>
            <a:endParaRPr/>
          </a:p>
          <a:p>
            <a:pPr indent="0" lvl="0" marL="0" marR="0" rtl="0" algn="l">
              <a:lnSpc>
                <a:spcPct val="11250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 that can be used in a program.</a:t>
            </a:r>
            <a:endParaRPr sz="2400">
              <a:solidFill>
                <a:schemeClr val="dk1"/>
              </a:solidFill>
              <a:latin typeface="Calibri"/>
              <a:ea typeface="Calibri"/>
              <a:cs typeface="Calibri"/>
              <a:sym typeface="Calibri"/>
            </a:endParaRPr>
          </a:p>
        </p:txBody>
      </p:sp>
      <p:sp>
        <p:nvSpPr>
          <p:cNvPr id="185" name="Google Shape;185;p10"/>
          <p:cNvSpPr/>
          <p:nvPr/>
        </p:nvSpPr>
        <p:spPr>
          <a:xfrm>
            <a:off x="982266" y="2642440"/>
            <a:ext cx="12665869" cy="692944"/>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Flutter provides multiple ways to parse and serialize JSON, and one of the simplest approaches is </a:t>
            </a:r>
            <a:r>
              <a:rPr b="1" lang="en-US" sz="2400">
                <a:solidFill>
                  <a:srgbClr val="272525"/>
                </a:solidFill>
                <a:latin typeface="Calibri"/>
                <a:ea typeface="Calibri"/>
                <a:cs typeface="Calibri"/>
                <a:sym typeface="Calibri"/>
              </a:rPr>
              <a:t>manual serialization</a:t>
            </a:r>
            <a:r>
              <a:rPr lang="en-US" sz="2400">
                <a:solidFill>
                  <a:srgbClr val="272525"/>
                </a:solidFill>
                <a:latin typeface="Calibri"/>
                <a:ea typeface="Calibri"/>
                <a:cs typeface="Calibri"/>
                <a:sym typeface="Calibri"/>
              </a:rPr>
              <a:t> using </a:t>
            </a:r>
            <a:r>
              <a:rPr lang="en-US" sz="2400">
                <a:solidFill>
                  <a:srgbClr val="272525"/>
                </a:solidFill>
                <a:highlight>
                  <a:srgbClr val="DADBF1"/>
                </a:highlight>
                <a:latin typeface="Calibri"/>
                <a:ea typeface="Calibri"/>
                <a:cs typeface="Calibri"/>
                <a:sym typeface="Calibri"/>
              </a:rPr>
              <a:t>dart:convert</a:t>
            </a:r>
            <a:r>
              <a:rPr lang="en-US" sz="2400">
                <a:solidFill>
                  <a:srgbClr val="272525"/>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sp>
        <p:nvSpPr>
          <p:cNvPr id="186" name="Google Shape;186;p10"/>
          <p:cNvSpPr/>
          <p:nvPr/>
        </p:nvSpPr>
        <p:spPr>
          <a:xfrm>
            <a:off x="982266" y="3508415"/>
            <a:ext cx="12665869" cy="3897868"/>
          </a:xfrm>
          <a:prstGeom prst="roundRect">
            <a:avLst>
              <a:gd fmla="val 2182" name="adj"/>
            </a:avLst>
          </a:prstGeom>
          <a:solidFill>
            <a:srgbClr val="B6D6F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187" name="Google Shape;187;p10"/>
          <p:cNvPicPr preferRelativeResize="0"/>
          <p:nvPr/>
        </p:nvPicPr>
        <p:blipFill rotWithShape="1">
          <a:blip r:embed="rId3">
            <a:alphaModFix/>
          </a:blip>
          <a:srcRect b="0" l="0" r="0" t="0"/>
          <a:stretch/>
        </p:blipFill>
        <p:spPr>
          <a:xfrm>
            <a:off x="1198840" y="3570327"/>
            <a:ext cx="270748" cy="216575"/>
          </a:xfrm>
          <a:prstGeom prst="rect">
            <a:avLst/>
          </a:prstGeom>
          <a:noFill/>
          <a:ln>
            <a:noFill/>
          </a:ln>
        </p:spPr>
      </p:pic>
      <p:sp>
        <p:nvSpPr>
          <p:cNvPr id="188" name="Google Shape;188;p10"/>
          <p:cNvSpPr/>
          <p:nvPr/>
        </p:nvSpPr>
        <p:spPr>
          <a:xfrm>
            <a:off x="1686163" y="3508415"/>
            <a:ext cx="11745397" cy="346472"/>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000000"/>
              </a:buClr>
              <a:buSzPts val="2400"/>
              <a:buFont typeface="Calibri"/>
              <a:buNone/>
            </a:pPr>
            <a:r>
              <a:rPr lang="en-US" sz="2400">
                <a:solidFill>
                  <a:srgbClr val="000000"/>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sp>
        <p:nvSpPr>
          <p:cNvPr id="189" name="Google Shape;189;p10"/>
          <p:cNvSpPr/>
          <p:nvPr/>
        </p:nvSpPr>
        <p:spPr>
          <a:xfrm>
            <a:off x="1686163" y="4049792"/>
            <a:ext cx="11745397" cy="346472"/>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000000"/>
              </a:buClr>
              <a:buSzPts val="2400"/>
              <a:buFont typeface="Calibri"/>
              <a:buNone/>
            </a:pPr>
            <a:r>
              <a:rPr lang="en-US" sz="2400">
                <a:solidFill>
                  <a:srgbClr val="000000"/>
                </a:solidFill>
                <a:latin typeface="Calibri"/>
                <a:ea typeface="Calibri"/>
                <a:cs typeface="Calibri"/>
                <a:sym typeface="Calibri"/>
              </a:rPr>
              <a:t> "name": "John Smith", </a:t>
            </a:r>
            <a:endParaRPr sz="2400">
              <a:solidFill>
                <a:schemeClr val="dk1"/>
              </a:solidFill>
              <a:latin typeface="Calibri"/>
              <a:ea typeface="Calibri"/>
              <a:cs typeface="Calibri"/>
              <a:sym typeface="Calibri"/>
            </a:endParaRPr>
          </a:p>
        </p:txBody>
      </p:sp>
      <p:sp>
        <p:nvSpPr>
          <p:cNvPr id="190" name="Google Shape;190;p10"/>
          <p:cNvSpPr/>
          <p:nvPr/>
        </p:nvSpPr>
        <p:spPr>
          <a:xfrm>
            <a:off x="1686163" y="4591169"/>
            <a:ext cx="11745397" cy="346472"/>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000000"/>
              </a:buClr>
              <a:buSzPts val="2400"/>
              <a:buFont typeface="Calibri"/>
              <a:buNone/>
            </a:pPr>
            <a:r>
              <a:rPr lang="en-US" sz="2400">
                <a:solidFill>
                  <a:srgbClr val="000000"/>
                </a:solidFill>
                <a:latin typeface="Calibri"/>
                <a:ea typeface="Calibri"/>
                <a:cs typeface="Calibri"/>
                <a:sym typeface="Calibri"/>
              </a:rPr>
              <a:t>"email": "</a:t>
            </a:r>
            <a:r>
              <a:rPr lang="en-US" sz="2400" u="sng">
                <a:solidFill>
                  <a:srgbClr val="4950BC"/>
                </a:solidFill>
                <a:latin typeface="Calibri"/>
                <a:ea typeface="Calibri"/>
                <a:cs typeface="Calibri"/>
                <a:sym typeface="Calibri"/>
                <a:hlinkClick r:id="rId4">
                  <a:extLst>
                    <a:ext uri="{A12FA001-AC4F-418D-AE19-62706E023703}">
                      <ahyp:hlinkClr val="tx"/>
                    </a:ext>
                  </a:extLst>
                </a:hlinkClick>
              </a:rPr>
              <a:t>john@example.com</a:t>
            </a:r>
            <a:r>
              <a:rPr lang="en-US" sz="2400">
                <a:solidFill>
                  <a:srgbClr val="000000"/>
                </a:solidFill>
                <a:latin typeface="Calibri"/>
                <a:ea typeface="Calibri"/>
                <a:cs typeface="Calibri"/>
                <a:sym typeface="Calibri"/>
              </a:rPr>
              <a:t>" </a:t>
            </a:r>
            <a:endParaRPr sz="2400">
              <a:solidFill>
                <a:schemeClr val="dk1"/>
              </a:solidFill>
              <a:latin typeface="Calibri"/>
              <a:ea typeface="Calibri"/>
              <a:cs typeface="Calibri"/>
              <a:sym typeface="Calibri"/>
            </a:endParaRPr>
          </a:p>
        </p:txBody>
      </p:sp>
      <p:sp>
        <p:nvSpPr>
          <p:cNvPr id="191" name="Google Shape;191;p10"/>
          <p:cNvSpPr/>
          <p:nvPr/>
        </p:nvSpPr>
        <p:spPr>
          <a:xfrm>
            <a:off x="1686163" y="5132546"/>
            <a:ext cx="11745397" cy="346472"/>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000000"/>
              </a:buClr>
              <a:buSzPts val="2400"/>
              <a:buFont typeface="Calibri"/>
              <a:buNone/>
            </a:pPr>
            <a:r>
              <a:rPr lang="en-US" sz="2400">
                <a:solidFill>
                  <a:srgbClr val="000000"/>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sp>
        <p:nvSpPr>
          <p:cNvPr id="192" name="Google Shape;192;p10"/>
          <p:cNvSpPr/>
          <p:nvPr/>
        </p:nvSpPr>
        <p:spPr>
          <a:xfrm>
            <a:off x="1686163" y="5673923"/>
            <a:ext cx="11745397" cy="346472"/>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000000"/>
              </a:buClr>
              <a:buSzPts val="2400"/>
              <a:buFont typeface="Calibri"/>
              <a:buNone/>
            </a:pPr>
            <a:r>
              <a:rPr lang="en-US" sz="2400">
                <a:solidFill>
                  <a:srgbClr val="000000"/>
                </a:solidFill>
                <a:latin typeface="Calibri"/>
                <a:ea typeface="Calibri"/>
                <a:cs typeface="Calibri"/>
                <a:sym typeface="Calibri"/>
              </a:rPr>
              <a:t>final user = jsonDecode(jsonString) as Map&lt;String, dynamic&gt;; </a:t>
            </a:r>
            <a:endParaRPr sz="2400">
              <a:solidFill>
                <a:schemeClr val="dk1"/>
              </a:solidFill>
              <a:latin typeface="Calibri"/>
              <a:ea typeface="Calibri"/>
              <a:cs typeface="Calibri"/>
              <a:sym typeface="Calibri"/>
            </a:endParaRPr>
          </a:p>
        </p:txBody>
      </p:sp>
      <p:sp>
        <p:nvSpPr>
          <p:cNvPr id="193" name="Google Shape;193;p10"/>
          <p:cNvSpPr/>
          <p:nvPr/>
        </p:nvSpPr>
        <p:spPr>
          <a:xfrm>
            <a:off x="1686163" y="6215301"/>
            <a:ext cx="11745397" cy="346472"/>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000000"/>
              </a:buClr>
              <a:buSzPts val="2400"/>
              <a:buFont typeface="Calibri"/>
              <a:buNone/>
            </a:pPr>
            <a:r>
              <a:rPr lang="en-US" sz="2400">
                <a:solidFill>
                  <a:srgbClr val="000000"/>
                </a:solidFill>
                <a:latin typeface="Calibri"/>
                <a:ea typeface="Calibri"/>
                <a:cs typeface="Calibri"/>
                <a:sym typeface="Calibri"/>
              </a:rPr>
              <a:t>print('Howdy, ${user['name']}!'); </a:t>
            </a:r>
            <a:endParaRPr sz="2400">
              <a:solidFill>
                <a:schemeClr val="dk1"/>
              </a:solidFill>
              <a:latin typeface="Calibri"/>
              <a:ea typeface="Calibri"/>
              <a:cs typeface="Calibri"/>
              <a:sym typeface="Calibri"/>
            </a:endParaRPr>
          </a:p>
        </p:txBody>
      </p:sp>
      <p:sp>
        <p:nvSpPr>
          <p:cNvPr id="194" name="Google Shape;194;p10"/>
          <p:cNvSpPr/>
          <p:nvPr/>
        </p:nvSpPr>
        <p:spPr>
          <a:xfrm>
            <a:off x="1686163" y="6756678"/>
            <a:ext cx="11745397" cy="346472"/>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000000"/>
              </a:buClr>
              <a:buSzPts val="2400"/>
              <a:buFont typeface="Calibri"/>
              <a:buNone/>
            </a:pPr>
            <a:r>
              <a:rPr lang="en-US" sz="2400">
                <a:solidFill>
                  <a:srgbClr val="000000"/>
                </a:solidFill>
                <a:latin typeface="Calibri"/>
                <a:ea typeface="Calibri"/>
                <a:cs typeface="Calibri"/>
                <a:sym typeface="Calibri"/>
              </a:rPr>
              <a:t>print('We sent the verification link to ${user['email']}.');</a:t>
            </a:r>
            <a:endParaRPr sz="24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99" name="Shape 199"/>
        <p:cNvGrpSpPr/>
        <p:nvPr/>
      </p:nvGrpSpPr>
      <p:grpSpPr>
        <a:xfrm>
          <a:off x="0" y="0"/>
          <a:ext cx="0" cy="0"/>
          <a:chOff x="0" y="0"/>
          <a:chExt cx="0" cy="0"/>
        </a:xfrm>
      </p:grpSpPr>
      <p:sp>
        <p:nvSpPr>
          <p:cNvPr id="200" name="Google Shape;200;p11"/>
          <p:cNvSpPr/>
          <p:nvPr/>
        </p:nvSpPr>
        <p:spPr>
          <a:xfrm>
            <a:off x="793802" y="1077050"/>
            <a:ext cx="10333800" cy="708900"/>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Making API Calls in Flutter (Dart)</a:t>
            </a:r>
            <a:endParaRPr sz="5400">
              <a:solidFill>
                <a:schemeClr val="dk1"/>
              </a:solidFill>
              <a:latin typeface="Calibri"/>
              <a:ea typeface="Calibri"/>
              <a:cs typeface="Calibri"/>
              <a:sym typeface="Calibri"/>
            </a:endParaRPr>
          </a:p>
        </p:txBody>
      </p:sp>
      <p:sp>
        <p:nvSpPr>
          <p:cNvPr id="201" name="Google Shape;201;p11"/>
          <p:cNvSpPr/>
          <p:nvPr/>
        </p:nvSpPr>
        <p:spPr>
          <a:xfrm>
            <a:off x="793806" y="2125975"/>
            <a:ext cx="6597600" cy="354300"/>
          </a:xfrm>
          <a:prstGeom prst="rect">
            <a:avLst/>
          </a:prstGeom>
          <a:noFill/>
          <a:ln>
            <a:noFill/>
          </a:ln>
        </p:spPr>
        <p:txBody>
          <a:bodyPr anchorCtr="0" anchor="t" bIns="0" lIns="0" spcFirstLastPara="1" rIns="0" wrap="square" tIns="0">
            <a:noAutofit/>
          </a:bodyPr>
          <a:lstStyle/>
          <a:p>
            <a:pPr indent="0" lvl="0" marL="0" marR="0" rtl="0" algn="l">
              <a:lnSpc>
                <a:spcPct val="98214"/>
              </a:lnSpc>
              <a:spcBef>
                <a:spcPts val="0"/>
              </a:spcBef>
              <a:spcAft>
                <a:spcPts val="0"/>
              </a:spcAft>
              <a:buClr>
                <a:srgbClr val="000000"/>
              </a:buClr>
              <a:buSzPts val="2800"/>
              <a:buFont typeface="Calibri"/>
              <a:buNone/>
            </a:pPr>
            <a:r>
              <a:rPr b="1" lang="en-US" sz="2800">
                <a:solidFill>
                  <a:srgbClr val="000000"/>
                </a:solidFill>
                <a:latin typeface="Calibri"/>
                <a:ea typeface="Calibri"/>
                <a:cs typeface="Calibri"/>
                <a:sym typeface="Calibri"/>
              </a:rPr>
              <a:t>Using </a:t>
            </a:r>
            <a:r>
              <a:rPr b="1" lang="en-US" sz="2800">
                <a:solidFill>
                  <a:srgbClr val="FF0000"/>
                </a:solidFill>
                <a:latin typeface="Calibri"/>
                <a:ea typeface="Calibri"/>
                <a:cs typeface="Calibri"/>
                <a:sym typeface="Calibri"/>
              </a:rPr>
              <a:t>http package </a:t>
            </a:r>
            <a:r>
              <a:rPr b="1" lang="en-US" sz="2800">
                <a:solidFill>
                  <a:srgbClr val="000000"/>
                </a:solidFill>
                <a:latin typeface="Calibri"/>
                <a:ea typeface="Calibri"/>
                <a:cs typeface="Calibri"/>
                <a:sym typeface="Calibri"/>
              </a:rPr>
              <a:t>to fetch data</a:t>
            </a:r>
            <a:endParaRPr sz="2800">
              <a:solidFill>
                <a:schemeClr val="dk1"/>
              </a:solidFill>
              <a:latin typeface="Calibri"/>
              <a:ea typeface="Calibri"/>
              <a:cs typeface="Calibri"/>
              <a:sym typeface="Calibri"/>
            </a:endParaRPr>
          </a:p>
        </p:txBody>
      </p:sp>
      <p:sp>
        <p:nvSpPr>
          <p:cNvPr id="202" name="Google Shape;202;p11"/>
          <p:cNvSpPr/>
          <p:nvPr/>
        </p:nvSpPr>
        <p:spPr>
          <a:xfrm>
            <a:off x="793790" y="2820472"/>
            <a:ext cx="13042821" cy="4331970"/>
          </a:xfrm>
          <a:prstGeom prst="roundRect">
            <a:avLst>
              <a:gd fmla="val 2199"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782479" y="2820472"/>
            <a:ext cx="13065443" cy="4331970"/>
          </a:xfrm>
          <a:prstGeom prst="roundRect">
            <a:avLst>
              <a:gd fmla="val 785"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1009293" y="2990493"/>
            <a:ext cx="12611814" cy="399192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import 'package:http/http.dart' as http; import 'dart:convert';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Future fetchData() async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var response = await http.get(Uri.parse('https://jsonplaceholder.typicode.com/posts/1'));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if (response.statusCode == 200)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var data = jsonDecode(response.body);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print(data);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else {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print('Failed to load data');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a:t>
            </a:r>
            <a:endParaRPr sz="175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9" name="Shape 209"/>
        <p:cNvGrpSpPr/>
        <p:nvPr/>
      </p:nvGrpSpPr>
      <p:grpSpPr>
        <a:xfrm>
          <a:off x="0" y="0"/>
          <a:ext cx="0" cy="0"/>
          <a:chOff x="0" y="0"/>
          <a:chExt cx="0" cy="0"/>
        </a:xfrm>
      </p:grpSpPr>
      <p:sp>
        <p:nvSpPr>
          <p:cNvPr id="210" name="Google Shape;210;p12"/>
          <p:cNvSpPr/>
          <p:nvPr/>
        </p:nvSpPr>
        <p:spPr>
          <a:xfrm>
            <a:off x="793790" y="1621393"/>
            <a:ext cx="5907048" cy="708779"/>
          </a:xfrm>
          <a:prstGeom prst="rect">
            <a:avLst/>
          </a:prstGeom>
          <a:noFill/>
          <a:ln>
            <a:noFill/>
          </a:ln>
        </p:spPr>
        <p:txBody>
          <a:bodyPr anchorCtr="0" anchor="t" bIns="0" lIns="0" spcFirstLastPara="1" rIns="0" wrap="square" tIns="0">
            <a:noAutofit/>
          </a:bodyPr>
          <a:lstStyle/>
          <a:p>
            <a:pPr indent="0" lvl="0" marL="0" marR="0" rtl="0" algn="l">
              <a:lnSpc>
                <a:spcPct val="115625"/>
              </a:lnSpc>
              <a:spcBef>
                <a:spcPts val="0"/>
              </a:spcBef>
              <a:spcAft>
                <a:spcPts val="0"/>
              </a:spcAft>
              <a:buClr>
                <a:srgbClr val="000000"/>
              </a:buClr>
              <a:buSzPts val="4800"/>
              <a:buFont typeface="Calibri"/>
              <a:buNone/>
            </a:pPr>
            <a:r>
              <a:rPr b="1" lang="en-US" sz="4800">
                <a:solidFill>
                  <a:srgbClr val="000000"/>
                </a:solidFill>
                <a:latin typeface="Calibri"/>
                <a:ea typeface="Calibri"/>
                <a:cs typeface="Calibri"/>
                <a:sym typeface="Calibri"/>
              </a:rPr>
              <a:t>Sending Data to an API</a:t>
            </a:r>
            <a:endParaRPr sz="4800">
              <a:solidFill>
                <a:schemeClr val="dk1"/>
              </a:solidFill>
              <a:latin typeface="Calibri"/>
              <a:ea typeface="Calibri"/>
              <a:cs typeface="Calibri"/>
              <a:sym typeface="Calibri"/>
            </a:endParaRPr>
          </a:p>
        </p:txBody>
      </p:sp>
      <p:sp>
        <p:nvSpPr>
          <p:cNvPr id="211" name="Google Shape;211;p12"/>
          <p:cNvSpPr/>
          <p:nvPr/>
        </p:nvSpPr>
        <p:spPr>
          <a:xfrm>
            <a:off x="793790" y="2670334"/>
            <a:ext cx="3076694" cy="354330"/>
          </a:xfrm>
          <a:prstGeom prst="rect">
            <a:avLst/>
          </a:prstGeom>
          <a:noFill/>
          <a:ln>
            <a:noFill/>
          </a:ln>
        </p:spPr>
        <p:txBody>
          <a:bodyPr anchorCtr="0" anchor="t" bIns="0" lIns="0" spcFirstLastPara="1" rIns="0" wrap="square" tIns="0">
            <a:noAutofit/>
          </a:bodyPr>
          <a:lstStyle/>
          <a:p>
            <a:pPr indent="0" lvl="0" marL="0" marR="0" rtl="0" algn="l">
              <a:lnSpc>
                <a:spcPct val="98214"/>
              </a:lnSpc>
              <a:spcBef>
                <a:spcPts val="0"/>
              </a:spcBef>
              <a:spcAft>
                <a:spcPts val="0"/>
              </a:spcAft>
              <a:buClr>
                <a:srgbClr val="000000"/>
              </a:buClr>
              <a:buSzPts val="2400"/>
              <a:buFont typeface="Calibri"/>
              <a:buNone/>
            </a:pPr>
            <a:r>
              <a:rPr b="1" lang="en-US" sz="2400">
                <a:solidFill>
                  <a:srgbClr val="000000"/>
                </a:solidFill>
                <a:latin typeface="Calibri"/>
                <a:ea typeface="Calibri"/>
                <a:cs typeface="Calibri"/>
                <a:sym typeface="Calibri"/>
              </a:rPr>
              <a:t>POST </a:t>
            </a:r>
            <a:r>
              <a:rPr b="1" lang="en-US" sz="2800">
                <a:solidFill>
                  <a:srgbClr val="000000"/>
                </a:solidFill>
                <a:latin typeface="Calibri"/>
                <a:ea typeface="Calibri"/>
                <a:cs typeface="Calibri"/>
                <a:sym typeface="Calibri"/>
              </a:rPr>
              <a:t>Request</a:t>
            </a:r>
            <a:r>
              <a:rPr b="1" lang="en-US" sz="2400">
                <a:solidFill>
                  <a:srgbClr val="000000"/>
                </a:solidFill>
                <a:latin typeface="Calibri"/>
                <a:ea typeface="Calibri"/>
                <a:cs typeface="Calibri"/>
                <a:sym typeface="Calibri"/>
              </a:rPr>
              <a:t> in Flutter</a:t>
            </a:r>
            <a:endParaRPr sz="2400">
              <a:solidFill>
                <a:schemeClr val="dk1"/>
              </a:solidFill>
              <a:latin typeface="Calibri"/>
              <a:ea typeface="Calibri"/>
              <a:cs typeface="Calibri"/>
              <a:sym typeface="Calibri"/>
            </a:endParaRPr>
          </a:p>
        </p:txBody>
      </p:sp>
      <p:sp>
        <p:nvSpPr>
          <p:cNvPr id="212" name="Google Shape;212;p12"/>
          <p:cNvSpPr/>
          <p:nvPr/>
        </p:nvSpPr>
        <p:spPr>
          <a:xfrm>
            <a:off x="793790" y="3364825"/>
            <a:ext cx="13042821" cy="3243263"/>
          </a:xfrm>
          <a:prstGeom prst="roundRect">
            <a:avLst>
              <a:gd fmla="val 2937"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2"/>
          <p:cNvSpPr/>
          <p:nvPr/>
        </p:nvSpPr>
        <p:spPr>
          <a:xfrm>
            <a:off x="782479" y="3364825"/>
            <a:ext cx="13065443" cy="3243263"/>
          </a:xfrm>
          <a:prstGeom prst="roundRect">
            <a:avLst>
              <a:gd fmla="val 1049"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2"/>
          <p:cNvSpPr/>
          <p:nvPr/>
        </p:nvSpPr>
        <p:spPr>
          <a:xfrm>
            <a:off x="1009293" y="3534847"/>
            <a:ext cx="12611814" cy="290322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Future sendData() async {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var response = await http.post(</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Uri.parse('https://example.com/api/data'),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headers: {"Content-Type": "application/json"},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body: jsonEncode({"name": "Alice", "email": "alice@example.com"}),</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print(response.body);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a:t>
            </a:r>
            <a:endParaRPr sz="175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19" name="Shape 219"/>
        <p:cNvGrpSpPr/>
        <p:nvPr/>
      </p:nvGrpSpPr>
      <p:grpSpPr>
        <a:xfrm>
          <a:off x="0" y="0"/>
          <a:ext cx="0" cy="0"/>
          <a:chOff x="0" y="0"/>
          <a:chExt cx="0" cy="0"/>
        </a:xfrm>
      </p:grpSpPr>
      <p:pic>
        <p:nvPicPr>
          <p:cNvPr descr="preencoded.png" id="220" name="Google Shape;220;p1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21" name="Google Shape;221;p13"/>
          <p:cNvSpPr/>
          <p:nvPr/>
        </p:nvSpPr>
        <p:spPr>
          <a:xfrm>
            <a:off x="6280190" y="2053709"/>
            <a:ext cx="7556421" cy="1417558"/>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Real-time Communication with Firebase</a:t>
            </a:r>
            <a:endParaRPr sz="5400">
              <a:solidFill>
                <a:schemeClr val="dk1"/>
              </a:solidFill>
              <a:latin typeface="Calibri"/>
              <a:ea typeface="Calibri"/>
              <a:cs typeface="Calibri"/>
              <a:sym typeface="Calibri"/>
            </a:endParaRPr>
          </a:p>
        </p:txBody>
      </p:sp>
      <p:pic>
        <p:nvPicPr>
          <p:cNvPr descr="preencoded.png" id="222" name="Google Shape;222;p13"/>
          <p:cNvPicPr preferRelativeResize="0"/>
          <p:nvPr/>
        </p:nvPicPr>
        <p:blipFill rotWithShape="1">
          <a:blip r:embed="rId4">
            <a:alphaModFix/>
          </a:blip>
          <a:srcRect b="0" l="0" r="0" t="0"/>
          <a:stretch/>
        </p:blipFill>
        <p:spPr>
          <a:xfrm>
            <a:off x="6280190" y="3811429"/>
            <a:ext cx="566976" cy="566976"/>
          </a:xfrm>
          <a:prstGeom prst="rect">
            <a:avLst/>
          </a:prstGeom>
          <a:noFill/>
          <a:ln>
            <a:noFill/>
          </a:ln>
        </p:spPr>
      </p:pic>
      <p:sp>
        <p:nvSpPr>
          <p:cNvPr id="223" name="Google Shape;223;p13"/>
          <p:cNvSpPr/>
          <p:nvPr/>
        </p:nvSpPr>
        <p:spPr>
          <a:xfrm>
            <a:off x="6280190" y="4605218"/>
            <a:ext cx="3608070" cy="708660"/>
          </a:xfrm>
          <a:prstGeom prst="rect">
            <a:avLst/>
          </a:prstGeom>
          <a:noFill/>
          <a:ln>
            <a:noFill/>
          </a:ln>
        </p:spPr>
        <p:txBody>
          <a:bodyPr anchorCtr="0" anchor="t" bIns="0" lIns="0" spcFirstLastPara="1" rIns="0" wrap="square" tIns="0">
            <a:noAutofit/>
          </a:bodyPr>
          <a:lstStyle/>
          <a:p>
            <a:pPr indent="0" lvl="0" marL="0" marR="0" rtl="0" algn="l">
              <a:lnSpc>
                <a:spcPct val="114583"/>
              </a:lnSpc>
              <a:spcBef>
                <a:spcPts val="0"/>
              </a:spcBef>
              <a:spcAft>
                <a:spcPts val="0"/>
              </a:spcAft>
              <a:buClr>
                <a:srgbClr val="272525"/>
              </a:buClr>
              <a:buSzPts val="2400"/>
              <a:buFont typeface="Calibri"/>
              <a:buNone/>
            </a:pPr>
            <a:r>
              <a:rPr b="1" lang="en-US" sz="2400">
                <a:solidFill>
                  <a:srgbClr val="272525"/>
                </a:solidFill>
                <a:latin typeface="Calibri"/>
                <a:ea typeface="Calibri"/>
                <a:cs typeface="Calibri"/>
                <a:sym typeface="Calibri"/>
              </a:rPr>
              <a:t>What is Firebase Realtime Database?</a:t>
            </a:r>
            <a:endParaRPr sz="2400">
              <a:solidFill>
                <a:schemeClr val="dk1"/>
              </a:solidFill>
              <a:latin typeface="Calibri"/>
              <a:ea typeface="Calibri"/>
              <a:cs typeface="Calibri"/>
              <a:sym typeface="Calibri"/>
            </a:endParaRPr>
          </a:p>
        </p:txBody>
      </p:sp>
      <p:sp>
        <p:nvSpPr>
          <p:cNvPr id="224" name="Google Shape;224;p13"/>
          <p:cNvSpPr/>
          <p:nvPr/>
        </p:nvSpPr>
        <p:spPr>
          <a:xfrm>
            <a:off x="6280190" y="5449967"/>
            <a:ext cx="3608070" cy="725805"/>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NoSQL cloud database for real-time syncing.</a:t>
            </a:r>
            <a:endParaRPr sz="2400">
              <a:solidFill>
                <a:schemeClr val="dk1"/>
              </a:solidFill>
              <a:latin typeface="Calibri"/>
              <a:ea typeface="Calibri"/>
              <a:cs typeface="Calibri"/>
              <a:sym typeface="Calibri"/>
            </a:endParaRPr>
          </a:p>
        </p:txBody>
      </p:sp>
      <p:pic>
        <p:nvPicPr>
          <p:cNvPr descr="preencoded.png" id="225" name="Google Shape;225;p13"/>
          <p:cNvPicPr preferRelativeResize="0"/>
          <p:nvPr/>
        </p:nvPicPr>
        <p:blipFill rotWithShape="1">
          <a:blip r:embed="rId5">
            <a:alphaModFix/>
          </a:blip>
          <a:srcRect b="0" l="0" r="0" t="0"/>
          <a:stretch/>
        </p:blipFill>
        <p:spPr>
          <a:xfrm>
            <a:off x="10228421" y="3811429"/>
            <a:ext cx="566976" cy="566976"/>
          </a:xfrm>
          <a:prstGeom prst="rect">
            <a:avLst/>
          </a:prstGeom>
          <a:noFill/>
          <a:ln>
            <a:noFill/>
          </a:ln>
        </p:spPr>
      </p:pic>
      <p:sp>
        <p:nvSpPr>
          <p:cNvPr id="226" name="Google Shape;226;p13"/>
          <p:cNvSpPr/>
          <p:nvPr/>
        </p:nvSpPr>
        <p:spPr>
          <a:xfrm>
            <a:off x="10228421" y="4605218"/>
            <a:ext cx="2835235" cy="354330"/>
          </a:xfrm>
          <a:prstGeom prst="rect">
            <a:avLst/>
          </a:prstGeom>
          <a:noFill/>
          <a:ln>
            <a:noFill/>
          </a:ln>
        </p:spPr>
        <p:txBody>
          <a:bodyPr anchorCtr="0" anchor="t" bIns="0" lIns="0" spcFirstLastPara="1" rIns="0" wrap="square" tIns="0">
            <a:noAutofit/>
          </a:bodyPr>
          <a:lstStyle/>
          <a:p>
            <a:pPr indent="0" lvl="0" marL="0" marR="0" rtl="0" algn="l">
              <a:lnSpc>
                <a:spcPct val="114583"/>
              </a:lnSpc>
              <a:spcBef>
                <a:spcPts val="0"/>
              </a:spcBef>
              <a:spcAft>
                <a:spcPts val="0"/>
              </a:spcAft>
              <a:buClr>
                <a:srgbClr val="272525"/>
              </a:buClr>
              <a:buSzPts val="2400"/>
              <a:buFont typeface="Calibri"/>
              <a:buNone/>
            </a:pPr>
            <a:r>
              <a:rPr b="1" lang="en-US" sz="2400">
                <a:solidFill>
                  <a:srgbClr val="272525"/>
                </a:solidFill>
                <a:latin typeface="Calibri"/>
                <a:ea typeface="Calibri"/>
                <a:cs typeface="Calibri"/>
                <a:sym typeface="Calibri"/>
              </a:rPr>
              <a:t>Real-time Updates</a:t>
            </a:r>
            <a:endParaRPr sz="2400">
              <a:solidFill>
                <a:schemeClr val="dk1"/>
              </a:solidFill>
              <a:latin typeface="Calibri"/>
              <a:ea typeface="Calibri"/>
              <a:cs typeface="Calibri"/>
              <a:sym typeface="Calibri"/>
            </a:endParaRPr>
          </a:p>
        </p:txBody>
      </p:sp>
      <p:sp>
        <p:nvSpPr>
          <p:cNvPr id="227" name="Google Shape;227;p13"/>
          <p:cNvSpPr/>
          <p:nvPr/>
        </p:nvSpPr>
        <p:spPr>
          <a:xfrm>
            <a:off x="10228421" y="5095637"/>
            <a:ext cx="3608189" cy="725805"/>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Automatically updates across devices.</a:t>
            </a:r>
            <a:endParaRPr sz="24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32" name="Shape 232"/>
        <p:cNvGrpSpPr/>
        <p:nvPr/>
      </p:nvGrpSpPr>
      <p:grpSpPr>
        <a:xfrm>
          <a:off x="0" y="0"/>
          <a:ext cx="0" cy="0"/>
          <a:chOff x="0" y="0"/>
          <a:chExt cx="0" cy="0"/>
        </a:xfrm>
      </p:grpSpPr>
      <p:pic>
        <p:nvPicPr>
          <p:cNvPr descr="preencoded.png" id="233" name="Google Shape;233;p14"/>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34" name="Google Shape;234;p14"/>
          <p:cNvSpPr/>
          <p:nvPr/>
        </p:nvSpPr>
        <p:spPr>
          <a:xfrm>
            <a:off x="793790" y="841772"/>
            <a:ext cx="7556421" cy="1417558"/>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Integrating Firebase in Flutter</a:t>
            </a:r>
            <a:endParaRPr sz="5400">
              <a:solidFill>
                <a:schemeClr val="dk1"/>
              </a:solidFill>
              <a:latin typeface="Calibri"/>
              <a:ea typeface="Calibri"/>
              <a:cs typeface="Calibri"/>
              <a:sym typeface="Calibri"/>
            </a:endParaRPr>
          </a:p>
        </p:txBody>
      </p:sp>
      <p:sp>
        <p:nvSpPr>
          <p:cNvPr id="235" name="Google Shape;235;p14"/>
          <p:cNvSpPr/>
          <p:nvPr/>
        </p:nvSpPr>
        <p:spPr>
          <a:xfrm>
            <a:off x="793790" y="2599492"/>
            <a:ext cx="170021" cy="2401133"/>
          </a:xfrm>
          <a:prstGeom prst="roundRect">
            <a:avLst>
              <a:gd fmla="val 56033"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1303973" y="2599492"/>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Calibri"/>
              <a:buNone/>
            </a:pPr>
            <a:r>
              <a:rPr b="1" lang="en-US" sz="2200">
                <a:solidFill>
                  <a:srgbClr val="272525"/>
                </a:solidFill>
                <a:latin typeface="Calibri"/>
                <a:ea typeface="Calibri"/>
                <a:cs typeface="Calibri"/>
                <a:sym typeface="Calibri"/>
              </a:rPr>
              <a:t>Setup Steps</a:t>
            </a:r>
            <a:endParaRPr sz="2200">
              <a:solidFill>
                <a:schemeClr val="dk1"/>
              </a:solidFill>
              <a:latin typeface="Calibri"/>
              <a:ea typeface="Calibri"/>
              <a:cs typeface="Calibri"/>
              <a:sym typeface="Calibri"/>
            </a:endParaRPr>
          </a:p>
        </p:txBody>
      </p:sp>
      <p:sp>
        <p:nvSpPr>
          <p:cNvPr id="237" name="Google Shape;237;p14"/>
          <p:cNvSpPr/>
          <p:nvPr/>
        </p:nvSpPr>
        <p:spPr>
          <a:xfrm>
            <a:off x="1303973" y="3208973"/>
            <a:ext cx="7046238" cy="1791652"/>
          </a:xfrm>
          <a:prstGeom prst="roundRect">
            <a:avLst>
              <a:gd fmla="val 5317"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a:off x="1292662" y="3208973"/>
            <a:ext cx="7068860" cy="1791652"/>
          </a:xfrm>
          <a:prstGeom prst="roundRect">
            <a:avLst>
              <a:gd fmla="val 1899"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1519476" y="3378994"/>
            <a:ext cx="6615232"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import 'package:firebase_core/firebase_core.dart';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void main() async { WidgetsFlutterBinding.ensureInitialized();</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await Firebase.initializeApp(); runApp(MyApp());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a:t>
            </a:r>
            <a:endParaRPr sz="1750">
              <a:solidFill>
                <a:schemeClr val="dk1"/>
              </a:solidFill>
              <a:latin typeface="Calibri"/>
              <a:ea typeface="Calibri"/>
              <a:cs typeface="Calibri"/>
              <a:sym typeface="Calibri"/>
            </a:endParaRPr>
          </a:p>
        </p:txBody>
      </p:sp>
      <p:sp>
        <p:nvSpPr>
          <p:cNvPr id="240" name="Google Shape;240;p14"/>
          <p:cNvSpPr/>
          <p:nvPr/>
        </p:nvSpPr>
        <p:spPr>
          <a:xfrm>
            <a:off x="1133951" y="5227439"/>
            <a:ext cx="170021" cy="853321"/>
          </a:xfrm>
          <a:prstGeom prst="roundRect">
            <a:avLst>
              <a:gd fmla="val 56033"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4"/>
          <p:cNvSpPr/>
          <p:nvPr/>
        </p:nvSpPr>
        <p:spPr>
          <a:xfrm>
            <a:off x="1644134" y="5227439"/>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Calibri"/>
              <a:buNone/>
            </a:pPr>
            <a:r>
              <a:rPr b="1" lang="en-US" sz="2200">
                <a:solidFill>
                  <a:srgbClr val="272525"/>
                </a:solidFill>
                <a:latin typeface="Calibri"/>
                <a:ea typeface="Calibri"/>
                <a:cs typeface="Calibri"/>
                <a:sym typeface="Calibri"/>
              </a:rPr>
              <a:t>Add Firebase</a:t>
            </a:r>
            <a:endParaRPr sz="2200">
              <a:solidFill>
                <a:schemeClr val="dk1"/>
              </a:solidFill>
              <a:latin typeface="Calibri"/>
              <a:ea typeface="Calibri"/>
              <a:cs typeface="Calibri"/>
              <a:sym typeface="Calibri"/>
            </a:endParaRPr>
          </a:p>
        </p:txBody>
      </p:sp>
      <p:sp>
        <p:nvSpPr>
          <p:cNvPr id="242" name="Google Shape;242;p14"/>
          <p:cNvSpPr/>
          <p:nvPr/>
        </p:nvSpPr>
        <p:spPr>
          <a:xfrm>
            <a:off x="1644134" y="5717858"/>
            <a:ext cx="6706076"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Calibri"/>
              <a:buNone/>
            </a:pPr>
            <a:r>
              <a:rPr lang="en-US" sz="1750">
                <a:solidFill>
                  <a:srgbClr val="272525"/>
                </a:solidFill>
                <a:latin typeface="Calibri"/>
                <a:ea typeface="Calibri"/>
                <a:cs typeface="Calibri"/>
                <a:sym typeface="Calibri"/>
              </a:rPr>
              <a:t>Add Firebase to your project.</a:t>
            </a:r>
            <a:endParaRPr sz="1750">
              <a:solidFill>
                <a:schemeClr val="dk1"/>
              </a:solidFill>
              <a:latin typeface="Calibri"/>
              <a:ea typeface="Calibri"/>
              <a:cs typeface="Calibri"/>
              <a:sym typeface="Calibri"/>
            </a:endParaRPr>
          </a:p>
        </p:txBody>
      </p:sp>
      <p:sp>
        <p:nvSpPr>
          <p:cNvPr id="243" name="Google Shape;243;p14"/>
          <p:cNvSpPr/>
          <p:nvPr/>
        </p:nvSpPr>
        <p:spPr>
          <a:xfrm>
            <a:off x="1474232" y="6307574"/>
            <a:ext cx="170021" cy="853321"/>
          </a:xfrm>
          <a:prstGeom prst="roundRect">
            <a:avLst>
              <a:gd fmla="val 56033"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1984415" y="630757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272525"/>
              </a:buClr>
              <a:buSzPts val="2200"/>
              <a:buFont typeface="Calibri"/>
              <a:buNone/>
            </a:pPr>
            <a:r>
              <a:rPr b="1" lang="en-US" sz="2200">
                <a:solidFill>
                  <a:srgbClr val="272525"/>
                </a:solidFill>
                <a:latin typeface="Calibri"/>
                <a:ea typeface="Calibri"/>
                <a:cs typeface="Calibri"/>
                <a:sym typeface="Calibri"/>
              </a:rPr>
              <a:t>Install Packages</a:t>
            </a:r>
            <a:endParaRPr sz="2200">
              <a:solidFill>
                <a:schemeClr val="dk1"/>
              </a:solidFill>
              <a:latin typeface="Calibri"/>
              <a:ea typeface="Calibri"/>
              <a:cs typeface="Calibri"/>
              <a:sym typeface="Calibri"/>
            </a:endParaRPr>
          </a:p>
        </p:txBody>
      </p:sp>
      <p:sp>
        <p:nvSpPr>
          <p:cNvPr id="245" name="Google Shape;245;p14"/>
          <p:cNvSpPr/>
          <p:nvPr/>
        </p:nvSpPr>
        <p:spPr>
          <a:xfrm>
            <a:off x="1984415" y="6797993"/>
            <a:ext cx="6365796"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Calibri"/>
              <a:buNone/>
            </a:pPr>
            <a:r>
              <a:rPr lang="en-US" sz="1750">
                <a:solidFill>
                  <a:srgbClr val="272525"/>
                </a:solidFill>
                <a:latin typeface="Calibri"/>
                <a:ea typeface="Calibri"/>
                <a:cs typeface="Calibri"/>
                <a:sym typeface="Calibri"/>
              </a:rPr>
              <a:t>Install firebase_core and firebase_database packages.</a:t>
            </a:r>
            <a:endParaRPr sz="1750">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50" name="Shape 250"/>
        <p:cNvGrpSpPr/>
        <p:nvPr/>
      </p:nvGrpSpPr>
      <p:grpSpPr>
        <a:xfrm>
          <a:off x="0" y="0"/>
          <a:ext cx="0" cy="0"/>
          <a:chOff x="0" y="0"/>
          <a:chExt cx="0" cy="0"/>
        </a:xfrm>
      </p:grpSpPr>
      <p:sp>
        <p:nvSpPr>
          <p:cNvPr id="251" name="Google Shape;251;p15"/>
          <p:cNvSpPr/>
          <p:nvPr/>
        </p:nvSpPr>
        <p:spPr>
          <a:xfrm>
            <a:off x="793790" y="1785818"/>
            <a:ext cx="9560481"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0000"/>
              </a:buClr>
              <a:buSzPts val="4450"/>
              <a:buFont typeface="Calibri"/>
              <a:buNone/>
            </a:pPr>
            <a:r>
              <a:rPr b="1" lang="en-US" sz="4450">
                <a:solidFill>
                  <a:srgbClr val="000000"/>
                </a:solidFill>
                <a:latin typeface="Calibri"/>
                <a:ea typeface="Calibri"/>
                <a:cs typeface="Calibri"/>
                <a:sym typeface="Calibri"/>
              </a:rPr>
              <a:t>Reading and Writing Data in Firebase</a:t>
            </a:r>
            <a:endParaRPr sz="4450">
              <a:solidFill>
                <a:schemeClr val="dk1"/>
              </a:solidFill>
              <a:latin typeface="Calibri"/>
              <a:ea typeface="Calibri"/>
              <a:cs typeface="Calibri"/>
              <a:sym typeface="Calibri"/>
            </a:endParaRPr>
          </a:p>
        </p:txBody>
      </p:sp>
      <p:sp>
        <p:nvSpPr>
          <p:cNvPr id="252" name="Google Shape;252;p15"/>
          <p:cNvSpPr/>
          <p:nvPr/>
        </p:nvSpPr>
        <p:spPr>
          <a:xfrm>
            <a:off x="793790" y="3061573"/>
            <a:ext cx="2835235" cy="354330"/>
          </a:xfrm>
          <a:prstGeom prst="rect">
            <a:avLst/>
          </a:prstGeom>
          <a:noFill/>
          <a:ln>
            <a:noFill/>
          </a:ln>
        </p:spPr>
        <p:txBody>
          <a:bodyPr anchorCtr="0" anchor="t" bIns="0" lIns="0" spcFirstLastPara="1" rIns="0" wrap="square" tIns="0">
            <a:noAutofit/>
          </a:bodyPr>
          <a:lstStyle/>
          <a:p>
            <a:pPr indent="0" lvl="0" marL="0" marR="0" rtl="0" algn="l">
              <a:lnSpc>
                <a:spcPct val="98214"/>
              </a:lnSpc>
              <a:spcBef>
                <a:spcPts val="0"/>
              </a:spcBef>
              <a:spcAft>
                <a:spcPts val="0"/>
              </a:spcAft>
              <a:buClr>
                <a:srgbClr val="000000"/>
              </a:buClr>
              <a:buSzPts val="2800"/>
              <a:buFont typeface="Calibri"/>
              <a:buNone/>
            </a:pPr>
            <a:r>
              <a:rPr b="1" lang="en-US" sz="2800">
                <a:solidFill>
                  <a:srgbClr val="000000"/>
                </a:solidFill>
                <a:latin typeface="Calibri"/>
                <a:ea typeface="Calibri"/>
                <a:cs typeface="Calibri"/>
                <a:sym typeface="Calibri"/>
              </a:rPr>
              <a:t>Writing</a:t>
            </a:r>
            <a:r>
              <a:rPr b="1" lang="en-US" sz="2400">
                <a:solidFill>
                  <a:srgbClr val="000000"/>
                </a:solidFill>
                <a:latin typeface="Calibri"/>
                <a:ea typeface="Calibri"/>
                <a:cs typeface="Calibri"/>
                <a:sym typeface="Calibri"/>
              </a:rPr>
              <a:t> Data</a:t>
            </a:r>
            <a:endParaRPr sz="2400">
              <a:solidFill>
                <a:schemeClr val="dk1"/>
              </a:solidFill>
              <a:latin typeface="Calibri"/>
              <a:ea typeface="Calibri"/>
              <a:cs typeface="Calibri"/>
              <a:sym typeface="Calibri"/>
            </a:endParaRPr>
          </a:p>
        </p:txBody>
      </p:sp>
      <p:sp>
        <p:nvSpPr>
          <p:cNvPr id="253" name="Google Shape;253;p15"/>
          <p:cNvSpPr/>
          <p:nvPr/>
        </p:nvSpPr>
        <p:spPr>
          <a:xfrm>
            <a:off x="793790" y="3671054"/>
            <a:ext cx="6244709" cy="2154555"/>
          </a:xfrm>
          <a:prstGeom prst="roundRect">
            <a:avLst>
              <a:gd fmla="val 4422"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782479" y="3671054"/>
            <a:ext cx="6532721" cy="3331012"/>
          </a:xfrm>
          <a:prstGeom prst="roundRect">
            <a:avLst>
              <a:gd fmla="val 1579"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1009293" y="3841075"/>
            <a:ext cx="6590228" cy="181451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import 'package:firebase_database/firebase_database.dart’; </a:t>
            </a:r>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final databaseRef = FirebaseDatabase.instance.ref(); void addData() { </a:t>
            </a:r>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databaseRef.child("users").set(</a:t>
            </a:r>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"name": "Alice", "email": "alice@example.com" }</a:t>
            </a:r>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a:t>
            </a:r>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a:t>
            </a:r>
            <a:endParaRPr sz="1750">
              <a:solidFill>
                <a:schemeClr val="dk1"/>
              </a:solidFill>
              <a:latin typeface="Calibri"/>
              <a:ea typeface="Calibri"/>
              <a:cs typeface="Calibri"/>
              <a:sym typeface="Calibri"/>
            </a:endParaRPr>
          </a:p>
        </p:txBody>
      </p:sp>
      <p:sp>
        <p:nvSpPr>
          <p:cNvPr id="256" name="Google Shape;256;p15"/>
          <p:cNvSpPr/>
          <p:nvPr/>
        </p:nvSpPr>
        <p:spPr>
          <a:xfrm>
            <a:off x="7599521" y="3061573"/>
            <a:ext cx="2835235" cy="354330"/>
          </a:xfrm>
          <a:prstGeom prst="rect">
            <a:avLst/>
          </a:prstGeom>
          <a:noFill/>
          <a:ln>
            <a:noFill/>
          </a:ln>
        </p:spPr>
        <p:txBody>
          <a:bodyPr anchorCtr="0" anchor="t" bIns="0" lIns="0" spcFirstLastPara="1" rIns="0" wrap="square" tIns="0">
            <a:noAutofit/>
          </a:bodyPr>
          <a:lstStyle/>
          <a:p>
            <a:pPr indent="0" lvl="0" marL="0" marR="0" rtl="0" algn="l">
              <a:lnSpc>
                <a:spcPct val="114583"/>
              </a:lnSpc>
              <a:spcBef>
                <a:spcPts val="0"/>
              </a:spcBef>
              <a:spcAft>
                <a:spcPts val="0"/>
              </a:spcAft>
              <a:buClr>
                <a:srgbClr val="000000"/>
              </a:buClr>
              <a:buSzPts val="2400"/>
              <a:buFont typeface="Calibri"/>
              <a:buNone/>
            </a:pPr>
            <a:r>
              <a:rPr b="1" lang="en-US" sz="2400">
                <a:solidFill>
                  <a:srgbClr val="000000"/>
                </a:solidFill>
                <a:latin typeface="Calibri"/>
                <a:ea typeface="Calibri"/>
                <a:cs typeface="Calibri"/>
                <a:sym typeface="Calibri"/>
              </a:rPr>
              <a:t>Reading Data</a:t>
            </a:r>
            <a:endParaRPr sz="2400">
              <a:solidFill>
                <a:schemeClr val="dk1"/>
              </a:solidFill>
              <a:latin typeface="Calibri"/>
              <a:ea typeface="Calibri"/>
              <a:cs typeface="Calibri"/>
              <a:sym typeface="Calibri"/>
            </a:endParaRPr>
          </a:p>
        </p:txBody>
      </p:sp>
      <p:sp>
        <p:nvSpPr>
          <p:cNvPr id="257" name="Google Shape;257;p15"/>
          <p:cNvSpPr/>
          <p:nvPr/>
        </p:nvSpPr>
        <p:spPr>
          <a:xfrm>
            <a:off x="7599521" y="3671054"/>
            <a:ext cx="6244709" cy="2517458"/>
          </a:xfrm>
          <a:prstGeom prst="roundRect">
            <a:avLst>
              <a:gd fmla="val 3784"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7588210" y="3671054"/>
            <a:ext cx="6267331" cy="3331012"/>
          </a:xfrm>
          <a:prstGeom prst="roundRect">
            <a:avLst>
              <a:gd fmla="val 1352" name="adj"/>
            </a:avLst>
          </a:prstGeom>
          <a:solidFill>
            <a:srgbClr val="DADB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7815024" y="3841075"/>
            <a:ext cx="5813703" cy="260258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databaseRef.child("users").once().then(</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(snapshot)</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 print(snapshot.snapshot.value); </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a:t>
            </a:r>
            <a:endParaRPr sz="1750">
              <a:solidFill>
                <a:schemeClr val="dk1"/>
              </a:solidFill>
              <a:latin typeface="Calibri"/>
              <a:ea typeface="Calibri"/>
              <a:cs typeface="Calibri"/>
              <a:sym typeface="Calibri"/>
            </a:endParaRPr>
          </a:p>
          <a:p>
            <a:pPr indent="0" lvl="0" marL="0" marR="0" rtl="0" algn="l">
              <a:lnSpc>
                <a:spcPct val="162857"/>
              </a:lnSpc>
              <a:spcBef>
                <a:spcPts val="0"/>
              </a:spcBef>
              <a:spcAft>
                <a:spcPts val="0"/>
              </a:spcAft>
              <a:buClr>
                <a:srgbClr val="272525"/>
              </a:buClr>
              <a:buSzPts val="1750"/>
              <a:buFont typeface="Consolas"/>
              <a:buNone/>
            </a:pPr>
            <a:r>
              <a:rPr lang="en-US" sz="1750">
                <a:solidFill>
                  <a:srgbClr val="272525"/>
                </a:solidFill>
                <a:highlight>
                  <a:srgbClr val="DADBF1"/>
                </a:highlight>
                <a:latin typeface="Consolas"/>
                <a:ea typeface="Consolas"/>
                <a:cs typeface="Consolas"/>
                <a:sym typeface="Consolas"/>
              </a:rPr>
              <a:t>);</a:t>
            </a:r>
            <a:endParaRPr sz="1750">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64" name="Shape 264"/>
        <p:cNvGrpSpPr/>
        <p:nvPr/>
      </p:nvGrpSpPr>
      <p:grpSpPr>
        <a:xfrm>
          <a:off x="0" y="0"/>
          <a:ext cx="0" cy="0"/>
          <a:chOff x="0" y="0"/>
          <a:chExt cx="0" cy="0"/>
        </a:xfrm>
      </p:grpSpPr>
      <p:pic>
        <p:nvPicPr>
          <p:cNvPr descr="preencoded.png" id="265" name="Google Shape;265;p16"/>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66" name="Google Shape;266;p16"/>
          <p:cNvSpPr/>
          <p:nvPr/>
        </p:nvSpPr>
        <p:spPr>
          <a:xfrm>
            <a:off x="793790" y="854512"/>
            <a:ext cx="8007310" cy="1417558"/>
          </a:xfrm>
          <a:prstGeom prst="rect">
            <a:avLst/>
          </a:prstGeom>
          <a:noFill/>
          <a:ln>
            <a:noFill/>
          </a:ln>
        </p:spPr>
        <p:txBody>
          <a:bodyPr anchorCtr="0" anchor="t" bIns="0" lIns="0" spcFirstLastPara="1" rIns="0" wrap="square" tIns="0">
            <a:noAutofit/>
          </a:bodyPr>
          <a:lstStyle/>
          <a:p>
            <a:pPr indent="0" lvl="0" marL="0" marR="0" rtl="0" algn="l">
              <a:lnSpc>
                <a:spcPct val="115625"/>
              </a:lnSpc>
              <a:spcBef>
                <a:spcPts val="0"/>
              </a:spcBef>
              <a:spcAft>
                <a:spcPts val="0"/>
              </a:spcAft>
              <a:buClr>
                <a:srgbClr val="000000"/>
              </a:buClr>
              <a:buSzPts val="4800"/>
              <a:buFont typeface="Calibri"/>
              <a:buNone/>
            </a:pPr>
            <a:r>
              <a:rPr b="1" lang="en-US" sz="4800">
                <a:solidFill>
                  <a:srgbClr val="000000"/>
                </a:solidFill>
                <a:latin typeface="Calibri"/>
                <a:ea typeface="Calibri"/>
                <a:cs typeface="Calibri"/>
                <a:sym typeface="Calibri"/>
              </a:rPr>
              <a:t>Design Considerations for Secure Mobile Data Transfer</a:t>
            </a:r>
            <a:endParaRPr sz="4800">
              <a:solidFill>
                <a:schemeClr val="dk1"/>
              </a:solidFill>
              <a:latin typeface="Calibri"/>
              <a:ea typeface="Calibri"/>
              <a:cs typeface="Calibri"/>
              <a:sym typeface="Calibri"/>
            </a:endParaRPr>
          </a:p>
        </p:txBody>
      </p:sp>
      <p:sp>
        <p:nvSpPr>
          <p:cNvPr id="267" name="Google Shape;267;p16"/>
          <p:cNvSpPr/>
          <p:nvPr/>
        </p:nvSpPr>
        <p:spPr>
          <a:xfrm>
            <a:off x="822126" y="3230285"/>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6"/>
          <p:cNvSpPr/>
          <p:nvPr/>
        </p:nvSpPr>
        <p:spPr>
          <a:xfrm>
            <a:off x="907196" y="3272791"/>
            <a:ext cx="340162" cy="425291"/>
          </a:xfrm>
          <a:prstGeom prst="rect">
            <a:avLst/>
          </a:prstGeom>
          <a:noFill/>
          <a:ln>
            <a:noFill/>
          </a:ln>
        </p:spPr>
        <p:txBody>
          <a:bodyPr anchorCtr="0" anchor="t" bIns="0" lIns="0" spcFirstLastPara="1" rIns="0" wrap="square" tIns="0">
            <a:noAutofit/>
          </a:bodyPr>
          <a:lstStyle/>
          <a:p>
            <a:pPr indent="0" lvl="0" marL="0" marR="0" rtl="0" algn="ctr">
              <a:lnSpc>
                <a:spcPct val="82812"/>
              </a:lnSpc>
              <a:spcBef>
                <a:spcPts val="0"/>
              </a:spcBef>
              <a:spcAft>
                <a:spcPts val="0"/>
              </a:spcAft>
              <a:buClr>
                <a:srgbClr val="272525"/>
              </a:buClr>
              <a:buSzPts val="3200"/>
              <a:buFont typeface="Calibri"/>
              <a:buNone/>
            </a:pPr>
            <a:r>
              <a:rPr b="1" lang="en-US" sz="3200">
                <a:solidFill>
                  <a:srgbClr val="272525"/>
                </a:solidFill>
                <a:latin typeface="Calibri"/>
                <a:ea typeface="Calibri"/>
                <a:cs typeface="Calibri"/>
                <a:sym typeface="Calibri"/>
              </a:rPr>
              <a:t>1</a:t>
            </a:r>
            <a:endParaRPr sz="3200">
              <a:solidFill>
                <a:schemeClr val="dk1"/>
              </a:solidFill>
              <a:latin typeface="Calibri"/>
              <a:ea typeface="Calibri"/>
              <a:cs typeface="Calibri"/>
              <a:sym typeface="Calibri"/>
            </a:endParaRPr>
          </a:p>
        </p:txBody>
      </p:sp>
      <p:sp>
        <p:nvSpPr>
          <p:cNvPr id="269" name="Google Shape;269;p16"/>
          <p:cNvSpPr/>
          <p:nvPr/>
        </p:nvSpPr>
        <p:spPr>
          <a:xfrm>
            <a:off x="1559242" y="3230285"/>
            <a:ext cx="6819305" cy="362903"/>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Use HTTPS for secure communication.</a:t>
            </a:r>
            <a:endParaRPr sz="2400">
              <a:solidFill>
                <a:schemeClr val="dk1"/>
              </a:solidFill>
              <a:latin typeface="Calibri"/>
              <a:ea typeface="Calibri"/>
              <a:cs typeface="Calibri"/>
              <a:sym typeface="Calibri"/>
            </a:endParaRPr>
          </a:p>
        </p:txBody>
      </p:sp>
      <p:sp>
        <p:nvSpPr>
          <p:cNvPr id="270" name="Google Shape;270;p16"/>
          <p:cNvSpPr/>
          <p:nvPr/>
        </p:nvSpPr>
        <p:spPr>
          <a:xfrm>
            <a:off x="822126" y="4477703"/>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6"/>
          <p:cNvSpPr/>
          <p:nvPr/>
        </p:nvSpPr>
        <p:spPr>
          <a:xfrm>
            <a:off x="907196" y="4520208"/>
            <a:ext cx="340162" cy="425291"/>
          </a:xfrm>
          <a:prstGeom prst="rect">
            <a:avLst/>
          </a:prstGeom>
          <a:noFill/>
          <a:ln>
            <a:noFill/>
          </a:ln>
        </p:spPr>
        <p:txBody>
          <a:bodyPr anchorCtr="0" anchor="t" bIns="0" lIns="0" spcFirstLastPara="1" rIns="0" wrap="square" tIns="0">
            <a:noAutofit/>
          </a:bodyPr>
          <a:lstStyle/>
          <a:p>
            <a:pPr indent="0" lvl="0" marL="0" marR="0" rtl="0" algn="ctr">
              <a:lnSpc>
                <a:spcPct val="82812"/>
              </a:lnSpc>
              <a:spcBef>
                <a:spcPts val="0"/>
              </a:spcBef>
              <a:spcAft>
                <a:spcPts val="0"/>
              </a:spcAft>
              <a:buClr>
                <a:srgbClr val="272525"/>
              </a:buClr>
              <a:buSzPts val="3200"/>
              <a:buFont typeface="Calibri"/>
              <a:buNone/>
            </a:pPr>
            <a:r>
              <a:rPr b="1" lang="en-US" sz="3200">
                <a:solidFill>
                  <a:srgbClr val="272525"/>
                </a:solidFill>
                <a:latin typeface="Calibri"/>
                <a:ea typeface="Calibri"/>
                <a:cs typeface="Calibri"/>
                <a:sym typeface="Calibri"/>
              </a:rPr>
              <a:t>2</a:t>
            </a:r>
            <a:endParaRPr sz="3200">
              <a:solidFill>
                <a:schemeClr val="dk1"/>
              </a:solidFill>
              <a:latin typeface="Calibri"/>
              <a:ea typeface="Calibri"/>
              <a:cs typeface="Calibri"/>
              <a:sym typeface="Calibri"/>
            </a:endParaRPr>
          </a:p>
        </p:txBody>
      </p:sp>
      <p:sp>
        <p:nvSpPr>
          <p:cNvPr id="272" name="Google Shape;272;p16"/>
          <p:cNvSpPr/>
          <p:nvPr/>
        </p:nvSpPr>
        <p:spPr>
          <a:xfrm>
            <a:off x="1559242" y="4477703"/>
            <a:ext cx="6819305" cy="362903"/>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Authenticate API requests using tokens (OAuth, JWT).</a:t>
            </a:r>
            <a:endParaRPr sz="2400">
              <a:solidFill>
                <a:schemeClr val="dk1"/>
              </a:solidFill>
              <a:latin typeface="Calibri"/>
              <a:ea typeface="Calibri"/>
              <a:cs typeface="Calibri"/>
              <a:sym typeface="Calibri"/>
            </a:endParaRPr>
          </a:p>
        </p:txBody>
      </p:sp>
      <p:sp>
        <p:nvSpPr>
          <p:cNvPr id="273" name="Google Shape;273;p16"/>
          <p:cNvSpPr/>
          <p:nvPr/>
        </p:nvSpPr>
        <p:spPr>
          <a:xfrm>
            <a:off x="822126" y="5725121"/>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6"/>
          <p:cNvSpPr/>
          <p:nvPr/>
        </p:nvSpPr>
        <p:spPr>
          <a:xfrm>
            <a:off x="907196" y="5767626"/>
            <a:ext cx="340162" cy="425291"/>
          </a:xfrm>
          <a:prstGeom prst="rect">
            <a:avLst/>
          </a:prstGeom>
          <a:noFill/>
          <a:ln>
            <a:noFill/>
          </a:ln>
        </p:spPr>
        <p:txBody>
          <a:bodyPr anchorCtr="0" anchor="t" bIns="0" lIns="0" spcFirstLastPara="1" rIns="0" wrap="square" tIns="0">
            <a:noAutofit/>
          </a:bodyPr>
          <a:lstStyle/>
          <a:p>
            <a:pPr indent="0" lvl="0" marL="0" marR="0" rtl="0" algn="ctr">
              <a:lnSpc>
                <a:spcPct val="82812"/>
              </a:lnSpc>
              <a:spcBef>
                <a:spcPts val="0"/>
              </a:spcBef>
              <a:spcAft>
                <a:spcPts val="0"/>
              </a:spcAft>
              <a:buClr>
                <a:srgbClr val="272525"/>
              </a:buClr>
              <a:buSzPts val="3200"/>
              <a:buFont typeface="Calibri"/>
              <a:buNone/>
            </a:pPr>
            <a:r>
              <a:rPr b="1" lang="en-US" sz="3200">
                <a:solidFill>
                  <a:srgbClr val="272525"/>
                </a:solidFill>
                <a:latin typeface="Calibri"/>
                <a:ea typeface="Calibri"/>
                <a:cs typeface="Calibri"/>
                <a:sym typeface="Calibri"/>
              </a:rPr>
              <a:t>3</a:t>
            </a:r>
            <a:endParaRPr sz="3200">
              <a:solidFill>
                <a:schemeClr val="dk1"/>
              </a:solidFill>
              <a:latin typeface="Calibri"/>
              <a:ea typeface="Calibri"/>
              <a:cs typeface="Calibri"/>
              <a:sym typeface="Calibri"/>
            </a:endParaRPr>
          </a:p>
        </p:txBody>
      </p:sp>
      <p:sp>
        <p:nvSpPr>
          <p:cNvPr id="275" name="Google Shape;275;p16"/>
          <p:cNvSpPr/>
          <p:nvPr/>
        </p:nvSpPr>
        <p:spPr>
          <a:xfrm>
            <a:off x="1559242" y="5725121"/>
            <a:ext cx="6819305" cy="362903"/>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Encrypt sensitive data before sending.</a:t>
            </a:r>
            <a:endParaRPr sz="2400">
              <a:solidFill>
                <a:schemeClr val="dk1"/>
              </a:solidFill>
              <a:latin typeface="Calibri"/>
              <a:ea typeface="Calibri"/>
              <a:cs typeface="Calibri"/>
              <a:sym typeface="Calibri"/>
            </a:endParaRPr>
          </a:p>
        </p:txBody>
      </p:sp>
      <p:sp>
        <p:nvSpPr>
          <p:cNvPr id="276" name="Google Shape;276;p16"/>
          <p:cNvSpPr/>
          <p:nvPr/>
        </p:nvSpPr>
        <p:spPr>
          <a:xfrm>
            <a:off x="822126" y="6972539"/>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6"/>
          <p:cNvSpPr/>
          <p:nvPr/>
        </p:nvSpPr>
        <p:spPr>
          <a:xfrm>
            <a:off x="907196" y="7015044"/>
            <a:ext cx="340162" cy="425291"/>
          </a:xfrm>
          <a:prstGeom prst="rect">
            <a:avLst/>
          </a:prstGeom>
          <a:noFill/>
          <a:ln>
            <a:noFill/>
          </a:ln>
        </p:spPr>
        <p:txBody>
          <a:bodyPr anchorCtr="0" anchor="t" bIns="0" lIns="0" spcFirstLastPara="1" rIns="0" wrap="square" tIns="0">
            <a:noAutofit/>
          </a:bodyPr>
          <a:lstStyle/>
          <a:p>
            <a:pPr indent="0" lvl="0" marL="0" marR="0" rtl="0" algn="ctr">
              <a:lnSpc>
                <a:spcPct val="82812"/>
              </a:lnSpc>
              <a:spcBef>
                <a:spcPts val="0"/>
              </a:spcBef>
              <a:spcAft>
                <a:spcPts val="0"/>
              </a:spcAft>
              <a:buClr>
                <a:srgbClr val="272525"/>
              </a:buClr>
              <a:buSzPts val="3200"/>
              <a:buFont typeface="Calibri"/>
              <a:buNone/>
            </a:pPr>
            <a:r>
              <a:rPr b="1" lang="en-US" sz="3200">
                <a:solidFill>
                  <a:srgbClr val="272525"/>
                </a:solidFill>
                <a:latin typeface="Calibri"/>
                <a:ea typeface="Calibri"/>
                <a:cs typeface="Calibri"/>
                <a:sym typeface="Calibri"/>
              </a:rPr>
              <a:t>4</a:t>
            </a:r>
            <a:endParaRPr sz="3200">
              <a:solidFill>
                <a:schemeClr val="dk1"/>
              </a:solidFill>
              <a:latin typeface="Calibri"/>
              <a:ea typeface="Calibri"/>
              <a:cs typeface="Calibri"/>
              <a:sym typeface="Calibri"/>
            </a:endParaRPr>
          </a:p>
        </p:txBody>
      </p:sp>
      <p:sp>
        <p:nvSpPr>
          <p:cNvPr id="278" name="Google Shape;278;p16"/>
          <p:cNvSpPr/>
          <p:nvPr/>
        </p:nvSpPr>
        <p:spPr>
          <a:xfrm>
            <a:off x="1559242" y="6972539"/>
            <a:ext cx="6819305" cy="362903"/>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Validate user inputs to prevent attacks.</a:t>
            </a:r>
            <a:endParaRPr sz="2400">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82" name="Shape 282"/>
        <p:cNvGrpSpPr/>
        <p:nvPr/>
      </p:nvGrpSpPr>
      <p:grpSpPr>
        <a:xfrm>
          <a:off x="0" y="0"/>
          <a:ext cx="0" cy="0"/>
          <a:chOff x="0" y="0"/>
          <a:chExt cx="0" cy="0"/>
        </a:xfrm>
      </p:grpSpPr>
      <p:sp>
        <p:nvSpPr>
          <p:cNvPr id="283" name="Google Shape;283;p17"/>
          <p:cNvSpPr/>
          <p:nvPr/>
        </p:nvSpPr>
        <p:spPr>
          <a:xfrm>
            <a:off x="5267819" y="4114800"/>
            <a:ext cx="7556421" cy="1417558"/>
          </a:xfrm>
          <a:prstGeom prst="rect">
            <a:avLst/>
          </a:prstGeom>
          <a:noFill/>
          <a:ln>
            <a:noFill/>
          </a:ln>
        </p:spPr>
        <p:txBody>
          <a:bodyPr anchorCtr="0" anchor="t" bIns="0" lIns="0" spcFirstLastPara="1" rIns="0" wrap="square" tIns="0">
            <a:noAutofit/>
          </a:bodyPr>
          <a:lstStyle/>
          <a:p>
            <a:pPr indent="0" lvl="0" marL="0" marR="0" rtl="0" algn="l">
              <a:lnSpc>
                <a:spcPct val="69375"/>
              </a:lnSpc>
              <a:spcBef>
                <a:spcPts val="0"/>
              </a:spcBef>
              <a:spcAft>
                <a:spcPts val="0"/>
              </a:spcAft>
              <a:buClr>
                <a:srgbClr val="000000"/>
              </a:buClr>
              <a:buSzPts val="8000"/>
              <a:buFont typeface="Inter"/>
              <a:buNone/>
            </a:pPr>
            <a:r>
              <a:rPr b="1" lang="en-US" sz="8000">
                <a:solidFill>
                  <a:srgbClr val="000000"/>
                </a:solidFill>
                <a:latin typeface="Inter"/>
                <a:ea typeface="Inter"/>
                <a:cs typeface="Inter"/>
                <a:sym typeface="Inter"/>
              </a:rPr>
              <a:t>Thank You</a:t>
            </a:r>
            <a:endParaRPr sz="80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79" name="Shape 79"/>
        <p:cNvGrpSpPr/>
        <p:nvPr/>
      </p:nvGrpSpPr>
      <p:grpSpPr>
        <a:xfrm>
          <a:off x="0" y="0"/>
          <a:ext cx="0" cy="0"/>
          <a:chOff x="0" y="0"/>
          <a:chExt cx="0" cy="0"/>
        </a:xfrm>
      </p:grpSpPr>
      <p:pic>
        <p:nvPicPr>
          <p:cNvPr descr="preencoded.png" id="80" name="Google Shape;80;p2"/>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81" name="Google Shape;81;p2"/>
          <p:cNvSpPr/>
          <p:nvPr/>
        </p:nvSpPr>
        <p:spPr>
          <a:xfrm>
            <a:off x="793790" y="1695093"/>
            <a:ext cx="8350210" cy="1417558"/>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Network Communication </a:t>
            </a:r>
            <a:endParaRPr/>
          </a:p>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in Mobile Apps</a:t>
            </a:r>
            <a:endParaRPr sz="5400">
              <a:solidFill>
                <a:schemeClr val="dk1"/>
              </a:solidFill>
              <a:latin typeface="Calibri"/>
              <a:ea typeface="Calibri"/>
              <a:cs typeface="Calibri"/>
              <a:sym typeface="Calibri"/>
            </a:endParaRPr>
          </a:p>
        </p:txBody>
      </p:sp>
      <p:sp>
        <p:nvSpPr>
          <p:cNvPr id="82" name="Google Shape;82;p2"/>
          <p:cNvSpPr/>
          <p:nvPr/>
        </p:nvSpPr>
        <p:spPr>
          <a:xfrm>
            <a:off x="793790" y="3452813"/>
            <a:ext cx="7556421" cy="1088708"/>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Neworking is the process of enabling a mobile app to connect to the internet or other devices, allowing it to exchange data, download files, and communicate with servers</a:t>
            </a:r>
            <a:endParaRPr sz="2400">
              <a:solidFill>
                <a:schemeClr val="dk1"/>
              </a:solidFill>
              <a:latin typeface="Calibri"/>
              <a:ea typeface="Calibri"/>
              <a:cs typeface="Calibri"/>
              <a:sym typeface="Calibri"/>
            </a:endParaRPr>
          </a:p>
        </p:txBody>
      </p:sp>
      <p:sp>
        <p:nvSpPr>
          <p:cNvPr id="83" name="Google Shape;83;p2"/>
          <p:cNvSpPr/>
          <p:nvPr/>
        </p:nvSpPr>
        <p:spPr>
          <a:xfrm>
            <a:off x="793790" y="5023485"/>
            <a:ext cx="2835235" cy="354330"/>
          </a:xfrm>
          <a:prstGeom prst="rect">
            <a:avLst/>
          </a:prstGeom>
          <a:noFill/>
          <a:ln>
            <a:noFill/>
          </a:ln>
        </p:spPr>
        <p:txBody>
          <a:bodyPr anchorCtr="0" anchor="t" bIns="0" lIns="0" spcFirstLastPara="1" rIns="0" wrap="square" tIns="0">
            <a:noAutofit/>
          </a:bodyPr>
          <a:lstStyle/>
          <a:p>
            <a:pPr indent="0" lvl="0" marL="0" marR="0" rtl="0" algn="l">
              <a:lnSpc>
                <a:spcPct val="85937"/>
              </a:lnSpc>
              <a:spcBef>
                <a:spcPts val="0"/>
              </a:spcBef>
              <a:spcAft>
                <a:spcPts val="0"/>
              </a:spcAft>
              <a:buClr>
                <a:srgbClr val="000000"/>
              </a:buClr>
              <a:buSzPts val="3200"/>
              <a:buFont typeface="Calibri"/>
              <a:buNone/>
            </a:pPr>
            <a:r>
              <a:rPr b="1" lang="en-US" sz="3200">
                <a:solidFill>
                  <a:srgbClr val="000000"/>
                </a:solidFill>
                <a:latin typeface="Calibri"/>
                <a:ea typeface="Calibri"/>
                <a:cs typeface="Calibri"/>
                <a:sym typeface="Calibri"/>
              </a:rPr>
              <a:t>API Calls</a:t>
            </a:r>
            <a:endParaRPr sz="3200">
              <a:solidFill>
                <a:schemeClr val="dk1"/>
              </a:solidFill>
              <a:latin typeface="Calibri"/>
              <a:ea typeface="Calibri"/>
              <a:cs typeface="Calibri"/>
              <a:sym typeface="Calibri"/>
            </a:endParaRPr>
          </a:p>
        </p:txBody>
      </p:sp>
      <p:sp>
        <p:nvSpPr>
          <p:cNvPr id="84" name="Google Shape;84;p2"/>
          <p:cNvSpPr/>
          <p:nvPr/>
        </p:nvSpPr>
        <p:spPr>
          <a:xfrm>
            <a:off x="793790" y="5604629"/>
            <a:ext cx="3501509" cy="725805"/>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Apps interact with APIs through HTTP requests.</a:t>
            </a:r>
            <a:endParaRPr sz="2400">
              <a:solidFill>
                <a:schemeClr val="dk1"/>
              </a:solidFill>
              <a:latin typeface="Calibri"/>
              <a:ea typeface="Calibri"/>
              <a:cs typeface="Calibri"/>
              <a:sym typeface="Calibri"/>
            </a:endParaRPr>
          </a:p>
        </p:txBody>
      </p:sp>
      <p:sp>
        <p:nvSpPr>
          <p:cNvPr id="85" name="Google Shape;85;p2"/>
          <p:cNvSpPr/>
          <p:nvPr/>
        </p:nvSpPr>
        <p:spPr>
          <a:xfrm>
            <a:off x="4856321" y="5023485"/>
            <a:ext cx="2835235" cy="354330"/>
          </a:xfrm>
          <a:prstGeom prst="rect">
            <a:avLst/>
          </a:prstGeom>
          <a:noFill/>
          <a:ln>
            <a:noFill/>
          </a:ln>
        </p:spPr>
        <p:txBody>
          <a:bodyPr anchorCtr="0" anchor="t" bIns="0" lIns="0" spcFirstLastPara="1" rIns="0" wrap="square" tIns="0">
            <a:noAutofit/>
          </a:bodyPr>
          <a:lstStyle/>
          <a:p>
            <a:pPr indent="0" lvl="0" marL="0" marR="0" rtl="0" algn="l">
              <a:lnSpc>
                <a:spcPct val="85937"/>
              </a:lnSpc>
              <a:spcBef>
                <a:spcPts val="0"/>
              </a:spcBef>
              <a:spcAft>
                <a:spcPts val="0"/>
              </a:spcAft>
              <a:buClr>
                <a:srgbClr val="000000"/>
              </a:buClr>
              <a:buSzPts val="3200"/>
              <a:buFont typeface="Calibri"/>
              <a:buNone/>
            </a:pPr>
            <a:r>
              <a:rPr b="1" lang="en-US" sz="3200">
                <a:solidFill>
                  <a:srgbClr val="000000"/>
                </a:solidFill>
                <a:latin typeface="Calibri"/>
                <a:ea typeface="Calibri"/>
                <a:cs typeface="Calibri"/>
                <a:sym typeface="Calibri"/>
              </a:rPr>
              <a:t>Data Transfer</a:t>
            </a:r>
            <a:endParaRPr sz="3200">
              <a:solidFill>
                <a:schemeClr val="dk1"/>
              </a:solidFill>
              <a:latin typeface="Calibri"/>
              <a:ea typeface="Calibri"/>
              <a:cs typeface="Calibri"/>
              <a:sym typeface="Calibri"/>
            </a:endParaRPr>
          </a:p>
        </p:txBody>
      </p:sp>
      <p:sp>
        <p:nvSpPr>
          <p:cNvPr id="86" name="Google Shape;86;p2"/>
          <p:cNvSpPr/>
          <p:nvPr/>
        </p:nvSpPr>
        <p:spPr>
          <a:xfrm>
            <a:off x="4856321" y="5604629"/>
            <a:ext cx="3501509" cy="725805"/>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JSON is a common data format for mobile apps.</a:t>
            </a:r>
            <a:endParaRPr sz="24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1" name="Shape 91"/>
        <p:cNvGrpSpPr/>
        <p:nvPr/>
      </p:nvGrpSpPr>
      <p:grpSpPr>
        <a:xfrm>
          <a:off x="0" y="0"/>
          <a:ext cx="0" cy="0"/>
          <a:chOff x="0" y="0"/>
          <a:chExt cx="0" cy="0"/>
        </a:xfrm>
      </p:grpSpPr>
      <p:pic>
        <p:nvPicPr>
          <p:cNvPr descr="preencoded.png" id="92" name="Google Shape;92;p3"/>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93" name="Google Shape;93;p3"/>
          <p:cNvSpPr/>
          <p:nvPr/>
        </p:nvSpPr>
        <p:spPr>
          <a:xfrm>
            <a:off x="793790" y="2168604"/>
            <a:ext cx="7556421" cy="1417558"/>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Introduction to APIs in Applications</a:t>
            </a:r>
            <a:endParaRPr sz="5400">
              <a:solidFill>
                <a:schemeClr val="dk1"/>
              </a:solidFill>
              <a:latin typeface="Calibri"/>
              <a:ea typeface="Calibri"/>
              <a:cs typeface="Calibri"/>
              <a:sym typeface="Calibri"/>
            </a:endParaRPr>
          </a:p>
        </p:txBody>
      </p:sp>
      <p:sp>
        <p:nvSpPr>
          <p:cNvPr id="94" name="Google Shape;94;p3"/>
          <p:cNvSpPr/>
          <p:nvPr/>
        </p:nvSpPr>
        <p:spPr>
          <a:xfrm>
            <a:off x="793790" y="4153138"/>
            <a:ext cx="2835235" cy="354330"/>
          </a:xfrm>
          <a:prstGeom prst="rect">
            <a:avLst/>
          </a:prstGeom>
          <a:noFill/>
          <a:ln>
            <a:noFill/>
          </a:ln>
        </p:spPr>
        <p:txBody>
          <a:bodyPr anchorCtr="0" anchor="t" bIns="0" lIns="0" spcFirstLastPara="1" rIns="0" wrap="square" tIns="0">
            <a:noAutofit/>
          </a:bodyPr>
          <a:lstStyle/>
          <a:p>
            <a:pPr indent="0" lvl="0" marL="0" marR="0" rtl="0" algn="l">
              <a:lnSpc>
                <a:spcPct val="85937"/>
              </a:lnSpc>
              <a:spcBef>
                <a:spcPts val="0"/>
              </a:spcBef>
              <a:spcAft>
                <a:spcPts val="0"/>
              </a:spcAft>
              <a:buClr>
                <a:srgbClr val="000000"/>
              </a:buClr>
              <a:buSzPts val="3200"/>
              <a:buFont typeface="Calibri"/>
              <a:buNone/>
            </a:pPr>
            <a:r>
              <a:rPr b="1" lang="en-US" sz="3200">
                <a:solidFill>
                  <a:srgbClr val="000000"/>
                </a:solidFill>
                <a:latin typeface="Calibri"/>
                <a:ea typeface="Calibri"/>
                <a:cs typeface="Calibri"/>
                <a:sym typeface="Calibri"/>
              </a:rPr>
              <a:t>Definition</a:t>
            </a:r>
            <a:endParaRPr sz="3200">
              <a:solidFill>
                <a:schemeClr val="dk1"/>
              </a:solidFill>
              <a:latin typeface="Calibri"/>
              <a:ea typeface="Calibri"/>
              <a:cs typeface="Calibri"/>
              <a:sym typeface="Calibri"/>
            </a:endParaRPr>
          </a:p>
        </p:txBody>
      </p:sp>
      <p:sp>
        <p:nvSpPr>
          <p:cNvPr id="95" name="Google Shape;95;p3"/>
          <p:cNvSpPr/>
          <p:nvPr/>
        </p:nvSpPr>
        <p:spPr>
          <a:xfrm>
            <a:off x="793790" y="4734282"/>
            <a:ext cx="4096703" cy="1088708"/>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An API (Application Programming Interface) allows apps to communicate with external services.</a:t>
            </a:r>
            <a:endParaRPr sz="2400">
              <a:solidFill>
                <a:schemeClr val="dk1"/>
              </a:solidFill>
              <a:latin typeface="Calibri"/>
              <a:ea typeface="Calibri"/>
              <a:cs typeface="Calibri"/>
              <a:sym typeface="Calibri"/>
            </a:endParaRPr>
          </a:p>
        </p:txBody>
      </p:sp>
      <p:sp>
        <p:nvSpPr>
          <p:cNvPr id="96" name="Google Shape;96;p3"/>
          <p:cNvSpPr/>
          <p:nvPr/>
        </p:nvSpPr>
        <p:spPr>
          <a:xfrm>
            <a:off x="5451515" y="4153138"/>
            <a:ext cx="1689735" cy="354330"/>
          </a:xfrm>
          <a:prstGeom prst="rect">
            <a:avLst/>
          </a:prstGeom>
          <a:noFill/>
          <a:ln>
            <a:noFill/>
          </a:ln>
        </p:spPr>
        <p:txBody>
          <a:bodyPr anchorCtr="0" anchor="t" bIns="0" lIns="0" spcFirstLastPara="1" rIns="0" wrap="square" tIns="0">
            <a:noAutofit/>
          </a:bodyPr>
          <a:lstStyle/>
          <a:p>
            <a:pPr indent="0" lvl="0" marL="0" marR="0" rtl="0" algn="l">
              <a:lnSpc>
                <a:spcPct val="85937"/>
              </a:lnSpc>
              <a:spcBef>
                <a:spcPts val="0"/>
              </a:spcBef>
              <a:spcAft>
                <a:spcPts val="0"/>
              </a:spcAft>
              <a:buClr>
                <a:srgbClr val="000000"/>
              </a:buClr>
              <a:buSzPts val="3200"/>
              <a:buFont typeface="Calibri"/>
              <a:buNone/>
            </a:pPr>
            <a:r>
              <a:rPr b="1" lang="en-US" sz="3200">
                <a:solidFill>
                  <a:srgbClr val="000000"/>
                </a:solidFill>
                <a:latin typeface="Calibri"/>
                <a:ea typeface="Calibri"/>
                <a:cs typeface="Calibri"/>
                <a:sym typeface="Calibri"/>
              </a:rPr>
              <a:t>Types</a:t>
            </a:r>
            <a:endParaRPr sz="3200">
              <a:solidFill>
                <a:schemeClr val="dk1"/>
              </a:solidFill>
              <a:latin typeface="Calibri"/>
              <a:ea typeface="Calibri"/>
              <a:cs typeface="Calibri"/>
              <a:sym typeface="Calibri"/>
            </a:endParaRPr>
          </a:p>
        </p:txBody>
      </p:sp>
      <p:sp>
        <p:nvSpPr>
          <p:cNvPr id="97" name="Google Shape;97;p3"/>
          <p:cNvSpPr/>
          <p:nvPr/>
        </p:nvSpPr>
        <p:spPr>
          <a:xfrm>
            <a:off x="5451515" y="4734282"/>
            <a:ext cx="1689735"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AutoNum type="arabicPeriod"/>
            </a:pPr>
            <a:r>
              <a:rPr lang="en-US" sz="2400">
                <a:solidFill>
                  <a:srgbClr val="272525"/>
                </a:solidFill>
                <a:latin typeface="Calibri"/>
                <a:ea typeface="Calibri"/>
                <a:cs typeface="Calibri"/>
                <a:sym typeface="Calibri"/>
              </a:rPr>
              <a:t>REST</a:t>
            </a:r>
            <a:endParaRPr sz="2400">
              <a:solidFill>
                <a:schemeClr val="dk1"/>
              </a:solidFill>
              <a:latin typeface="Calibri"/>
              <a:ea typeface="Calibri"/>
              <a:cs typeface="Calibri"/>
              <a:sym typeface="Calibri"/>
            </a:endParaRPr>
          </a:p>
        </p:txBody>
      </p:sp>
      <p:sp>
        <p:nvSpPr>
          <p:cNvPr id="98" name="Google Shape;98;p3"/>
          <p:cNvSpPr/>
          <p:nvPr/>
        </p:nvSpPr>
        <p:spPr>
          <a:xfrm>
            <a:off x="5451515" y="5176480"/>
            <a:ext cx="1689735"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AutoNum type="arabicPeriod" startAt="2"/>
            </a:pPr>
            <a:r>
              <a:rPr lang="en-US" sz="2400">
                <a:solidFill>
                  <a:srgbClr val="272525"/>
                </a:solidFill>
                <a:latin typeface="Calibri"/>
                <a:ea typeface="Calibri"/>
                <a:cs typeface="Calibri"/>
                <a:sym typeface="Calibri"/>
              </a:rPr>
              <a:t>SOAP</a:t>
            </a:r>
            <a:endParaRPr sz="2400">
              <a:solidFill>
                <a:schemeClr val="dk1"/>
              </a:solidFill>
              <a:latin typeface="Calibri"/>
              <a:ea typeface="Calibri"/>
              <a:cs typeface="Calibri"/>
              <a:sym typeface="Calibri"/>
            </a:endParaRPr>
          </a:p>
        </p:txBody>
      </p:sp>
      <p:sp>
        <p:nvSpPr>
          <p:cNvPr id="99" name="Google Shape;99;p3"/>
          <p:cNvSpPr/>
          <p:nvPr/>
        </p:nvSpPr>
        <p:spPr>
          <a:xfrm>
            <a:off x="5451515" y="5618678"/>
            <a:ext cx="1689735"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AutoNum type="arabicPeriod" startAt="3"/>
            </a:pPr>
            <a:r>
              <a:rPr lang="en-US" sz="2400">
                <a:solidFill>
                  <a:srgbClr val="272525"/>
                </a:solidFill>
                <a:latin typeface="Calibri"/>
                <a:ea typeface="Calibri"/>
                <a:cs typeface="Calibri"/>
                <a:sym typeface="Calibri"/>
              </a:rPr>
              <a:t>GraphQL</a:t>
            </a:r>
            <a:endParaRPr sz="2400">
              <a:solidFill>
                <a:schemeClr val="dk1"/>
              </a:solidFill>
              <a:latin typeface="Calibri"/>
              <a:ea typeface="Calibri"/>
              <a:cs typeface="Calibri"/>
              <a:sym typeface="Calibri"/>
            </a:endParaRPr>
          </a:p>
        </p:txBody>
      </p:sp>
      <p:sp>
        <p:nvSpPr>
          <p:cNvPr id="100" name="Google Shape;100;p3"/>
          <p:cNvSpPr/>
          <p:nvPr/>
        </p:nvSpPr>
        <p:spPr>
          <a:xfrm>
            <a:off x="7702272" y="4153138"/>
            <a:ext cx="663059" cy="354330"/>
          </a:xfrm>
          <a:prstGeom prst="rect">
            <a:avLst/>
          </a:prstGeom>
          <a:noFill/>
          <a:ln>
            <a:noFill/>
          </a:ln>
        </p:spPr>
        <p:txBody>
          <a:bodyPr anchorCtr="0" anchor="t" bIns="0" lIns="0" spcFirstLastPara="1" rIns="0" wrap="square" tIns="0">
            <a:noAutofit/>
          </a:bodyPr>
          <a:lstStyle/>
          <a:p>
            <a:pPr indent="0" lvl="0" marL="0" marR="0" rtl="0" algn="l">
              <a:lnSpc>
                <a:spcPct val="85937"/>
              </a:lnSpc>
              <a:spcBef>
                <a:spcPts val="0"/>
              </a:spcBef>
              <a:spcAft>
                <a:spcPts val="0"/>
              </a:spcAft>
              <a:buClr>
                <a:schemeClr val="dk1"/>
              </a:buClr>
              <a:buSzPts val="3200"/>
              <a:buFont typeface="Calibri"/>
              <a:buNone/>
            </a:pPr>
            <a:r>
              <a:t/>
            </a:r>
            <a:endParaRPr sz="32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5" name="Shape 105"/>
        <p:cNvGrpSpPr/>
        <p:nvPr/>
      </p:nvGrpSpPr>
      <p:grpSpPr>
        <a:xfrm>
          <a:off x="0" y="0"/>
          <a:ext cx="0" cy="0"/>
          <a:chOff x="0" y="0"/>
          <a:chExt cx="0" cy="0"/>
        </a:xfrm>
      </p:grpSpPr>
      <p:pic>
        <p:nvPicPr>
          <p:cNvPr descr="preencoded.png" id="106" name="Google Shape;106;p4"/>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07" name="Google Shape;107;p4"/>
          <p:cNvSpPr/>
          <p:nvPr/>
        </p:nvSpPr>
        <p:spPr>
          <a:xfrm>
            <a:off x="793790" y="1583174"/>
            <a:ext cx="5670590" cy="708779"/>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Demystifying APIs</a:t>
            </a:r>
            <a:endParaRPr sz="5400">
              <a:solidFill>
                <a:schemeClr val="dk1"/>
              </a:solidFill>
              <a:latin typeface="Calibri"/>
              <a:ea typeface="Calibri"/>
              <a:cs typeface="Calibri"/>
              <a:sym typeface="Calibri"/>
            </a:endParaRPr>
          </a:p>
        </p:txBody>
      </p:sp>
      <p:sp>
        <p:nvSpPr>
          <p:cNvPr id="108" name="Google Shape;108;p4"/>
          <p:cNvSpPr/>
          <p:nvPr/>
        </p:nvSpPr>
        <p:spPr>
          <a:xfrm>
            <a:off x="793790" y="2632115"/>
            <a:ext cx="7556421" cy="1451610"/>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APIs (Application Programming Interfaces) are the tollbooths of the information highway, granting your app access to external services' data and functionalities. Think of them as specialized libraries offering capabilities like weather forecasts, social media updates, or news feeds.</a:t>
            </a:r>
            <a:endParaRPr sz="2400">
              <a:solidFill>
                <a:schemeClr val="dk1"/>
              </a:solidFill>
              <a:latin typeface="Calibri"/>
              <a:ea typeface="Calibri"/>
              <a:cs typeface="Calibri"/>
              <a:sym typeface="Calibri"/>
            </a:endParaRPr>
          </a:p>
        </p:txBody>
      </p:sp>
      <p:sp>
        <p:nvSpPr>
          <p:cNvPr id="109" name="Google Shape;109;p4"/>
          <p:cNvSpPr/>
          <p:nvPr/>
        </p:nvSpPr>
        <p:spPr>
          <a:xfrm>
            <a:off x="793790" y="4423887"/>
            <a:ext cx="7556421" cy="362903"/>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chemeClr val="dk1"/>
              </a:buClr>
              <a:buSzPts val="2400"/>
              <a:buFont typeface="Calibri"/>
              <a:buNone/>
            </a:pPr>
            <a:r>
              <a:t/>
            </a:r>
            <a:endParaRPr b="1" sz="2400">
              <a:solidFill>
                <a:srgbClr val="272525"/>
              </a:solidFill>
              <a:latin typeface="Calibri"/>
              <a:ea typeface="Calibri"/>
              <a:cs typeface="Calibri"/>
              <a:sym typeface="Calibri"/>
            </a:endParaRPr>
          </a:p>
          <a:p>
            <a:pPr indent="0" lvl="0" marL="0" marR="0" rtl="0" algn="l">
              <a:lnSpc>
                <a:spcPct val="118750"/>
              </a:lnSpc>
              <a:spcBef>
                <a:spcPts val="0"/>
              </a:spcBef>
              <a:spcAft>
                <a:spcPts val="0"/>
              </a:spcAft>
              <a:buClr>
                <a:srgbClr val="272525"/>
              </a:buClr>
              <a:buSzPts val="2400"/>
              <a:buFont typeface="Calibri"/>
              <a:buNone/>
            </a:pPr>
            <a:r>
              <a:rPr b="1" lang="en-US" sz="2400">
                <a:solidFill>
                  <a:srgbClr val="272525"/>
                </a:solidFill>
                <a:latin typeface="Calibri"/>
                <a:ea typeface="Calibri"/>
                <a:cs typeface="Calibri"/>
                <a:sym typeface="Calibri"/>
              </a:rPr>
              <a:t>Key Features of APIs:</a:t>
            </a:r>
            <a:endParaRPr/>
          </a:p>
          <a:p>
            <a:pPr indent="0" lvl="0" marL="0" marR="0" rtl="0" algn="l">
              <a:lnSpc>
                <a:spcPct val="118750"/>
              </a:lnSpc>
              <a:spcBef>
                <a:spcPts val="0"/>
              </a:spcBef>
              <a:spcAft>
                <a:spcPts val="0"/>
              </a:spcAft>
              <a:buClr>
                <a:schemeClr val="dk1"/>
              </a:buClr>
              <a:buSzPts val="2400"/>
              <a:buFont typeface="Calibri"/>
              <a:buNone/>
            </a:pPr>
            <a:r>
              <a:t/>
            </a:r>
            <a:endParaRPr sz="2400">
              <a:solidFill>
                <a:schemeClr val="dk1"/>
              </a:solidFill>
              <a:latin typeface="Calibri"/>
              <a:ea typeface="Calibri"/>
              <a:cs typeface="Calibri"/>
              <a:sym typeface="Calibri"/>
            </a:endParaRPr>
          </a:p>
        </p:txBody>
      </p:sp>
      <p:sp>
        <p:nvSpPr>
          <p:cNvPr id="110" name="Google Shape;110;p4"/>
          <p:cNvSpPr/>
          <p:nvPr/>
        </p:nvSpPr>
        <p:spPr>
          <a:xfrm>
            <a:off x="793790" y="5138380"/>
            <a:ext cx="7556421"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Char char="•"/>
            </a:pPr>
            <a:r>
              <a:rPr lang="en-US" sz="2400">
                <a:solidFill>
                  <a:srgbClr val="272525"/>
                </a:solidFill>
                <a:latin typeface="Calibri"/>
                <a:ea typeface="Calibri"/>
                <a:cs typeface="Calibri"/>
                <a:sym typeface="Calibri"/>
              </a:rPr>
              <a:t>Access specific data and functionalities.</a:t>
            </a:r>
            <a:endParaRPr sz="2400">
              <a:solidFill>
                <a:schemeClr val="dk1"/>
              </a:solidFill>
              <a:latin typeface="Calibri"/>
              <a:ea typeface="Calibri"/>
              <a:cs typeface="Calibri"/>
              <a:sym typeface="Calibri"/>
            </a:endParaRPr>
          </a:p>
        </p:txBody>
      </p:sp>
      <p:sp>
        <p:nvSpPr>
          <p:cNvPr id="111" name="Google Shape;111;p4"/>
          <p:cNvSpPr/>
          <p:nvPr/>
        </p:nvSpPr>
        <p:spPr>
          <a:xfrm>
            <a:off x="793790" y="5620226"/>
            <a:ext cx="7556421"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Char char="•"/>
            </a:pPr>
            <a:r>
              <a:rPr lang="en-US" sz="2400">
                <a:solidFill>
                  <a:srgbClr val="272525"/>
                </a:solidFill>
                <a:latin typeface="Calibri"/>
                <a:ea typeface="Calibri"/>
                <a:cs typeface="Calibri"/>
                <a:sym typeface="Calibri"/>
              </a:rPr>
              <a:t>Use well-defined communication protocols.</a:t>
            </a:r>
            <a:endParaRPr sz="2400">
              <a:solidFill>
                <a:schemeClr val="dk1"/>
              </a:solidFill>
              <a:latin typeface="Calibri"/>
              <a:ea typeface="Calibri"/>
              <a:cs typeface="Calibri"/>
              <a:sym typeface="Calibri"/>
            </a:endParaRPr>
          </a:p>
        </p:txBody>
      </p:sp>
      <p:sp>
        <p:nvSpPr>
          <p:cNvPr id="112" name="Google Shape;112;p4"/>
          <p:cNvSpPr/>
          <p:nvPr/>
        </p:nvSpPr>
        <p:spPr>
          <a:xfrm>
            <a:off x="793790" y="6113384"/>
            <a:ext cx="7556421"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Char char="•"/>
            </a:pPr>
            <a:r>
              <a:rPr lang="en-US" sz="2400">
                <a:solidFill>
                  <a:srgbClr val="272525"/>
                </a:solidFill>
                <a:latin typeface="Calibri"/>
                <a:ea typeface="Calibri"/>
                <a:cs typeface="Calibri"/>
                <a:sym typeface="Calibri"/>
              </a:rPr>
              <a:t>Often require authentication and authorization.</a:t>
            </a:r>
            <a:endParaRPr sz="2400">
              <a:solidFill>
                <a:schemeClr val="dk1"/>
              </a:solidFill>
              <a:latin typeface="Calibri"/>
              <a:ea typeface="Calibri"/>
              <a:cs typeface="Calibri"/>
              <a:sym typeface="Calibri"/>
            </a:endParaRPr>
          </a:p>
        </p:txBody>
      </p:sp>
      <p:sp>
        <p:nvSpPr>
          <p:cNvPr id="113" name="Google Shape;113;p4"/>
          <p:cNvSpPr/>
          <p:nvPr/>
        </p:nvSpPr>
        <p:spPr>
          <a:xfrm>
            <a:off x="793789" y="6646426"/>
            <a:ext cx="7556421"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Char char="•"/>
            </a:pPr>
            <a:r>
              <a:rPr lang="en-US" sz="2400">
                <a:solidFill>
                  <a:srgbClr val="272525"/>
                </a:solidFill>
                <a:latin typeface="Calibri"/>
                <a:ea typeface="Calibri"/>
                <a:cs typeface="Calibri"/>
                <a:sym typeface="Calibri"/>
              </a:rPr>
              <a:t>Can be public or private, with different access levels.</a:t>
            </a:r>
            <a:endParaRPr sz="24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8" name="Shape 118"/>
        <p:cNvGrpSpPr/>
        <p:nvPr/>
      </p:nvGrpSpPr>
      <p:grpSpPr>
        <a:xfrm>
          <a:off x="0" y="0"/>
          <a:ext cx="0" cy="0"/>
          <a:chOff x="0" y="0"/>
          <a:chExt cx="0" cy="0"/>
        </a:xfrm>
      </p:grpSpPr>
      <p:pic>
        <p:nvPicPr>
          <p:cNvPr id="119" name="Google Shape;119;p5"/>
          <p:cNvPicPr preferRelativeResize="0"/>
          <p:nvPr/>
        </p:nvPicPr>
        <p:blipFill rotWithShape="1">
          <a:blip r:embed="rId3">
            <a:alphaModFix/>
          </a:blip>
          <a:srcRect b="0" l="0" r="0" t="0"/>
          <a:stretch/>
        </p:blipFill>
        <p:spPr>
          <a:xfrm>
            <a:off x="2900392" y="86509"/>
            <a:ext cx="8829615" cy="3924925"/>
          </a:xfrm>
          <a:prstGeom prst="rect">
            <a:avLst/>
          </a:prstGeom>
          <a:noFill/>
          <a:ln>
            <a:noFill/>
          </a:ln>
        </p:spPr>
      </p:pic>
      <p:sp>
        <p:nvSpPr>
          <p:cNvPr id="120" name="Google Shape;120;p5"/>
          <p:cNvSpPr/>
          <p:nvPr/>
        </p:nvSpPr>
        <p:spPr>
          <a:xfrm>
            <a:off x="614176" y="4123836"/>
            <a:ext cx="5670590" cy="708779"/>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How does API work?</a:t>
            </a:r>
            <a:endParaRPr sz="5400">
              <a:solidFill>
                <a:schemeClr val="dk1"/>
              </a:solidFill>
              <a:latin typeface="Calibri"/>
              <a:ea typeface="Calibri"/>
              <a:cs typeface="Calibri"/>
              <a:sym typeface="Calibri"/>
            </a:endParaRPr>
          </a:p>
        </p:txBody>
      </p:sp>
      <p:sp>
        <p:nvSpPr>
          <p:cNvPr id="121" name="Google Shape;121;p5"/>
          <p:cNvSpPr/>
          <p:nvPr/>
        </p:nvSpPr>
        <p:spPr>
          <a:xfrm>
            <a:off x="362724" y="5057418"/>
            <a:ext cx="3095434" cy="2772728"/>
          </a:xfrm>
          <a:prstGeom prst="roundRect">
            <a:avLst>
              <a:gd fmla="val 1579" name="adj"/>
            </a:avLst>
          </a:prstGeom>
          <a:solidFill>
            <a:srgbClr val="DADBF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1️⃣ </a:t>
            </a:r>
            <a:r>
              <a:rPr b="1" lang="en-US" sz="1800">
                <a:solidFill>
                  <a:schemeClr val="dk1"/>
                </a:solidFill>
                <a:latin typeface="Times New Roman"/>
                <a:ea typeface="Times New Roman"/>
                <a:cs typeface="Times New Roman"/>
                <a:sym typeface="Times New Roman"/>
              </a:rPr>
              <a:t>Client Makes a Request</a:t>
            </a:r>
            <a:endParaRPr/>
          </a:p>
          <a:p>
            <a:pPr indent="0" lvl="0" marL="0" marR="0" rtl="0" algn="l">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A client (e.g., mobile app, website) sends a request to an API.</a:t>
            </a:r>
            <a:endParaRPr/>
          </a:p>
          <a:p>
            <a:pPr indent="0" lvl="0" marL="0" marR="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
        <p:nvSpPr>
          <p:cNvPr id="122" name="Google Shape;122;p5"/>
          <p:cNvSpPr/>
          <p:nvPr/>
        </p:nvSpPr>
        <p:spPr>
          <a:xfrm>
            <a:off x="3644766" y="5057418"/>
            <a:ext cx="3097183" cy="2772728"/>
          </a:xfrm>
          <a:prstGeom prst="roundRect">
            <a:avLst>
              <a:gd fmla="val 1579" name="adj"/>
            </a:avLst>
          </a:prstGeom>
          <a:solidFill>
            <a:srgbClr val="DADBF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2️⃣ </a:t>
            </a:r>
            <a:r>
              <a:rPr b="1" lang="en-US" sz="1800">
                <a:solidFill>
                  <a:schemeClr val="dk1"/>
                </a:solidFill>
                <a:latin typeface="Times New Roman"/>
                <a:ea typeface="Times New Roman"/>
                <a:cs typeface="Times New Roman"/>
                <a:sym typeface="Times New Roman"/>
              </a:rPr>
              <a:t>API Sends the Request to the Server</a:t>
            </a:r>
            <a:endParaRPr/>
          </a:p>
          <a:p>
            <a:pPr indent="-171450" lvl="0" marL="285750" marR="0" rtl="0" algn="l">
              <a:spcBef>
                <a:spcPts val="0"/>
              </a:spcBef>
              <a:spcAft>
                <a:spcPts val="0"/>
              </a:spcAft>
              <a:buClr>
                <a:schemeClr val="dk1"/>
              </a:buClr>
              <a:buSzPts val="1800"/>
              <a:buFont typeface="Arial"/>
              <a:buNone/>
            </a:pPr>
            <a:r>
              <a:t/>
            </a:r>
            <a:endParaRPr b="1" sz="1800">
              <a:solidFill>
                <a:schemeClr val="dk1"/>
              </a:solidFill>
              <a:latin typeface="Times New Roman"/>
              <a:ea typeface="Times New Roman"/>
              <a:cs typeface="Times New Roman"/>
              <a:sym typeface="Times New Roman"/>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The API processes the request and forwards it to the backend server.</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If authentication is needed, the API checks for a valid API key or token.</a:t>
            </a:r>
            <a:endParaRPr/>
          </a:p>
        </p:txBody>
      </p:sp>
      <p:sp>
        <p:nvSpPr>
          <p:cNvPr id="123" name="Google Shape;123;p5"/>
          <p:cNvSpPr/>
          <p:nvPr/>
        </p:nvSpPr>
        <p:spPr>
          <a:xfrm>
            <a:off x="6928557" y="5057418"/>
            <a:ext cx="3097185" cy="2772728"/>
          </a:xfrm>
          <a:prstGeom prst="roundRect">
            <a:avLst>
              <a:gd fmla="val 1579" name="adj"/>
            </a:avLst>
          </a:prstGeom>
          <a:solidFill>
            <a:srgbClr val="DADBF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3️⃣ </a:t>
            </a:r>
            <a:r>
              <a:rPr b="1" lang="en-US" sz="1800">
                <a:solidFill>
                  <a:schemeClr val="dk1"/>
                </a:solidFill>
                <a:latin typeface="Times New Roman"/>
                <a:ea typeface="Times New Roman"/>
                <a:cs typeface="Times New Roman"/>
                <a:sym typeface="Times New Roman"/>
              </a:rPr>
              <a:t>Server Processes the Request</a:t>
            </a:r>
            <a:endParaRPr/>
          </a:p>
          <a:p>
            <a:pPr indent="0" lvl="0" marL="0" marR="0" rtl="0" algn="l">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The server retrieves or updates data from the database.</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If the request is valid, the server processes it and prepares a response.</a:t>
            </a:r>
            <a:endParaRPr/>
          </a:p>
        </p:txBody>
      </p:sp>
      <p:sp>
        <p:nvSpPr>
          <p:cNvPr id="124" name="Google Shape;124;p5"/>
          <p:cNvSpPr/>
          <p:nvPr/>
        </p:nvSpPr>
        <p:spPr>
          <a:xfrm>
            <a:off x="10212349" y="5057418"/>
            <a:ext cx="4271094" cy="2772728"/>
          </a:xfrm>
          <a:prstGeom prst="roundRect">
            <a:avLst>
              <a:gd fmla="val 1579" name="adj"/>
            </a:avLst>
          </a:prstGeom>
          <a:solidFill>
            <a:srgbClr val="DADBF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4️⃣ </a:t>
            </a:r>
            <a:r>
              <a:rPr b="1" lang="en-US" sz="1800">
                <a:solidFill>
                  <a:schemeClr val="dk1"/>
                </a:solidFill>
                <a:latin typeface="Times New Roman"/>
                <a:ea typeface="Times New Roman"/>
                <a:cs typeface="Times New Roman"/>
                <a:sym typeface="Times New Roman"/>
              </a:rPr>
              <a:t>API Sends the Response Back to the Client</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The API sends the response in a structured format like JSON or XML.</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If the request is successful, the response contains the requested data.</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If the request fails, the response contains an error message (e.g., 404 Not Found).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9" name="Shape 129"/>
        <p:cNvGrpSpPr/>
        <p:nvPr/>
      </p:nvGrpSpPr>
      <p:grpSpPr>
        <a:xfrm>
          <a:off x="0" y="0"/>
          <a:ext cx="0" cy="0"/>
          <a:chOff x="0" y="0"/>
          <a:chExt cx="0" cy="0"/>
        </a:xfrm>
      </p:grpSpPr>
      <p:pic>
        <p:nvPicPr>
          <p:cNvPr descr="preencoded.png" id="130" name="Google Shape;130;p6"/>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31" name="Google Shape;131;p6"/>
          <p:cNvSpPr/>
          <p:nvPr/>
        </p:nvSpPr>
        <p:spPr>
          <a:xfrm>
            <a:off x="6280190" y="1563291"/>
            <a:ext cx="5903000" cy="708779"/>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What is a RESTful API?</a:t>
            </a:r>
            <a:endParaRPr sz="5400">
              <a:solidFill>
                <a:schemeClr val="dk1"/>
              </a:solidFill>
              <a:latin typeface="Calibri"/>
              <a:ea typeface="Calibri"/>
              <a:cs typeface="Calibri"/>
              <a:sym typeface="Calibri"/>
            </a:endParaRPr>
          </a:p>
        </p:txBody>
      </p:sp>
      <p:sp>
        <p:nvSpPr>
          <p:cNvPr id="132" name="Google Shape;132;p6"/>
          <p:cNvSpPr/>
          <p:nvPr/>
        </p:nvSpPr>
        <p:spPr>
          <a:xfrm>
            <a:off x="6280190" y="2867382"/>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6365260" y="2909888"/>
            <a:ext cx="340162" cy="425291"/>
          </a:xfrm>
          <a:prstGeom prst="rect">
            <a:avLst/>
          </a:prstGeom>
          <a:noFill/>
          <a:ln>
            <a:noFill/>
          </a:ln>
        </p:spPr>
        <p:txBody>
          <a:bodyPr anchorCtr="0" anchor="t" bIns="0" lIns="0" spcFirstLastPara="1" rIns="0" wrap="square" tIns="0">
            <a:noAutofit/>
          </a:bodyPr>
          <a:lstStyle/>
          <a:p>
            <a:pPr indent="0" lvl="0" marL="0" marR="0" rtl="0" algn="ctr">
              <a:lnSpc>
                <a:spcPct val="73611"/>
              </a:lnSpc>
              <a:spcBef>
                <a:spcPts val="0"/>
              </a:spcBef>
              <a:spcAft>
                <a:spcPts val="0"/>
              </a:spcAft>
              <a:buClr>
                <a:srgbClr val="272525"/>
              </a:buClr>
              <a:buSzPts val="3600"/>
              <a:buFont typeface="Calibri"/>
              <a:buNone/>
            </a:pPr>
            <a:r>
              <a:rPr b="1" lang="en-US" sz="3600">
                <a:solidFill>
                  <a:srgbClr val="272525"/>
                </a:solidFill>
                <a:latin typeface="Calibri"/>
                <a:ea typeface="Calibri"/>
                <a:cs typeface="Calibri"/>
                <a:sym typeface="Calibri"/>
              </a:rPr>
              <a:t>1</a:t>
            </a:r>
            <a:endParaRPr sz="3600">
              <a:solidFill>
                <a:schemeClr val="dk1"/>
              </a:solidFill>
              <a:latin typeface="Calibri"/>
              <a:ea typeface="Calibri"/>
              <a:cs typeface="Calibri"/>
              <a:sym typeface="Calibri"/>
            </a:endParaRPr>
          </a:p>
        </p:txBody>
      </p:sp>
      <p:sp>
        <p:nvSpPr>
          <p:cNvPr id="134" name="Google Shape;134;p6"/>
          <p:cNvSpPr/>
          <p:nvPr/>
        </p:nvSpPr>
        <p:spPr>
          <a:xfrm>
            <a:off x="7017306" y="2867382"/>
            <a:ext cx="2835235" cy="354330"/>
          </a:xfrm>
          <a:prstGeom prst="rect">
            <a:avLst/>
          </a:prstGeom>
          <a:noFill/>
          <a:ln>
            <a:noFill/>
          </a:ln>
        </p:spPr>
        <p:txBody>
          <a:bodyPr anchorCtr="0" anchor="t" bIns="0" lIns="0" spcFirstLastPara="1" rIns="0" wrap="square" tIns="0">
            <a:noAutofit/>
          </a:bodyPr>
          <a:lstStyle/>
          <a:p>
            <a:pPr indent="0" lvl="0" marL="0" marR="0" rtl="0" algn="l">
              <a:lnSpc>
                <a:spcPct val="85937"/>
              </a:lnSpc>
              <a:spcBef>
                <a:spcPts val="0"/>
              </a:spcBef>
              <a:spcAft>
                <a:spcPts val="0"/>
              </a:spcAft>
              <a:buClr>
                <a:srgbClr val="272525"/>
              </a:buClr>
              <a:buSzPts val="3200"/>
              <a:buFont typeface="Calibri"/>
              <a:buNone/>
            </a:pPr>
            <a:r>
              <a:rPr b="1" lang="en-US" sz="3200">
                <a:solidFill>
                  <a:srgbClr val="272525"/>
                </a:solidFill>
                <a:latin typeface="Calibri"/>
                <a:ea typeface="Calibri"/>
                <a:cs typeface="Calibri"/>
                <a:sym typeface="Calibri"/>
              </a:rPr>
              <a:t>Definition</a:t>
            </a:r>
            <a:endParaRPr sz="3200">
              <a:solidFill>
                <a:schemeClr val="dk1"/>
              </a:solidFill>
              <a:latin typeface="Calibri"/>
              <a:ea typeface="Calibri"/>
              <a:cs typeface="Calibri"/>
              <a:sym typeface="Calibri"/>
            </a:endParaRPr>
          </a:p>
        </p:txBody>
      </p:sp>
      <p:sp>
        <p:nvSpPr>
          <p:cNvPr id="135" name="Google Shape;135;p6"/>
          <p:cNvSpPr/>
          <p:nvPr/>
        </p:nvSpPr>
        <p:spPr>
          <a:xfrm>
            <a:off x="7017306" y="3357801"/>
            <a:ext cx="6819305" cy="1088708"/>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A RESTful API is an</a:t>
            </a:r>
            <a:r>
              <a:rPr b="1" i="1" lang="en-US" sz="2400">
                <a:solidFill>
                  <a:srgbClr val="272525"/>
                </a:solidFill>
                <a:latin typeface="Calibri"/>
                <a:ea typeface="Calibri"/>
                <a:cs typeface="Calibri"/>
                <a:sym typeface="Calibri"/>
              </a:rPr>
              <a:t> </a:t>
            </a:r>
            <a:r>
              <a:rPr lang="en-US" sz="2400">
                <a:solidFill>
                  <a:srgbClr val="272525"/>
                </a:solidFill>
                <a:latin typeface="Calibri"/>
                <a:ea typeface="Calibri"/>
                <a:cs typeface="Calibri"/>
                <a:sym typeface="Calibri"/>
              </a:rPr>
              <a:t>architectural style for an application programming interface that uses HTTP requests to access and use data.</a:t>
            </a:r>
            <a:endParaRPr sz="2400">
              <a:solidFill>
                <a:schemeClr val="dk1"/>
              </a:solidFill>
              <a:latin typeface="Calibri"/>
              <a:ea typeface="Calibri"/>
              <a:cs typeface="Calibri"/>
              <a:sym typeface="Calibri"/>
            </a:endParaRPr>
          </a:p>
        </p:txBody>
      </p:sp>
      <p:sp>
        <p:nvSpPr>
          <p:cNvPr id="136" name="Google Shape;136;p6"/>
          <p:cNvSpPr/>
          <p:nvPr/>
        </p:nvSpPr>
        <p:spPr>
          <a:xfrm>
            <a:off x="6280190" y="4928473"/>
            <a:ext cx="510302" cy="510302"/>
          </a:xfrm>
          <a:prstGeom prst="roundRect">
            <a:avLst>
              <a:gd fmla="val 18669"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6365260" y="4970978"/>
            <a:ext cx="340162" cy="425291"/>
          </a:xfrm>
          <a:prstGeom prst="rect">
            <a:avLst/>
          </a:prstGeom>
          <a:noFill/>
          <a:ln>
            <a:noFill/>
          </a:ln>
        </p:spPr>
        <p:txBody>
          <a:bodyPr anchorCtr="0" anchor="t" bIns="0" lIns="0" spcFirstLastPara="1" rIns="0" wrap="square" tIns="0">
            <a:noAutofit/>
          </a:bodyPr>
          <a:lstStyle/>
          <a:p>
            <a:pPr indent="0" lvl="0" marL="0" marR="0" rtl="0" algn="ctr">
              <a:lnSpc>
                <a:spcPct val="73611"/>
              </a:lnSpc>
              <a:spcBef>
                <a:spcPts val="0"/>
              </a:spcBef>
              <a:spcAft>
                <a:spcPts val="0"/>
              </a:spcAft>
              <a:buClr>
                <a:srgbClr val="272525"/>
              </a:buClr>
              <a:buSzPts val="3600"/>
              <a:buFont typeface="Calibri"/>
              <a:buNone/>
            </a:pPr>
            <a:r>
              <a:rPr b="1" lang="en-US" sz="3600">
                <a:solidFill>
                  <a:srgbClr val="272525"/>
                </a:solidFill>
                <a:latin typeface="Calibri"/>
                <a:ea typeface="Calibri"/>
                <a:cs typeface="Calibri"/>
                <a:sym typeface="Calibri"/>
              </a:rPr>
              <a:t>2</a:t>
            </a:r>
            <a:endParaRPr sz="3600">
              <a:solidFill>
                <a:schemeClr val="dk1"/>
              </a:solidFill>
              <a:latin typeface="Calibri"/>
              <a:ea typeface="Calibri"/>
              <a:cs typeface="Calibri"/>
              <a:sym typeface="Calibri"/>
            </a:endParaRPr>
          </a:p>
        </p:txBody>
      </p:sp>
      <p:sp>
        <p:nvSpPr>
          <p:cNvPr id="138" name="Google Shape;138;p6"/>
          <p:cNvSpPr/>
          <p:nvPr/>
        </p:nvSpPr>
        <p:spPr>
          <a:xfrm>
            <a:off x="7017306" y="4928473"/>
            <a:ext cx="2835235" cy="354330"/>
          </a:xfrm>
          <a:prstGeom prst="rect">
            <a:avLst/>
          </a:prstGeom>
          <a:noFill/>
          <a:ln>
            <a:noFill/>
          </a:ln>
        </p:spPr>
        <p:txBody>
          <a:bodyPr anchorCtr="0" anchor="t" bIns="0" lIns="0" spcFirstLastPara="1" rIns="0" wrap="square" tIns="0">
            <a:noAutofit/>
          </a:bodyPr>
          <a:lstStyle/>
          <a:p>
            <a:pPr indent="0" lvl="0" marL="0" marR="0" rtl="0" algn="l">
              <a:lnSpc>
                <a:spcPct val="85937"/>
              </a:lnSpc>
              <a:spcBef>
                <a:spcPts val="0"/>
              </a:spcBef>
              <a:spcAft>
                <a:spcPts val="0"/>
              </a:spcAft>
              <a:buClr>
                <a:srgbClr val="272525"/>
              </a:buClr>
              <a:buSzPts val="3200"/>
              <a:buFont typeface="Calibri"/>
              <a:buNone/>
            </a:pPr>
            <a:r>
              <a:rPr b="1" lang="en-US" sz="3200">
                <a:solidFill>
                  <a:srgbClr val="272525"/>
                </a:solidFill>
                <a:latin typeface="Calibri"/>
                <a:ea typeface="Calibri"/>
                <a:cs typeface="Calibri"/>
                <a:sym typeface="Calibri"/>
              </a:rPr>
              <a:t>Characteristics</a:t>
            </a:r>
            <a:endParaRPr sz="3200">
              <a:solidFill>
                <a:schemeClr val="dk1"/>
              </a:solidFill>
              <a:latin typeface="Calibri"/>
              <a:ea typeface="Calibri"/>
              <a:cs typeface="Calibri"/>
              <a:sym typeface="Calibri"/>
            </a:endParaRPr>
          </a:p>
        </p:txBody>
      </p:sp>
      <p:sp>
        <p:nvSpPr>
          <p:cNvPr id="139" name="Google Shape;139;p6"/>
          <p:cNvSpPr/>
          <p:nvPr/>
        </p:nvSpPr>
        <p:spPr>
          <a:xfrm>
            <a:off x="7017306" y="5418892"/>
            <a:ext cx="6819305"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Char char="•"/>
            </a:pPr>
            <a:r>
              <a:rPr lang="en-US" sz="2400">
                <a:solidFill>
                  <a:srgbClr val="272525"/>
                </a:solidFill>
                <a:latin typeface="Calibri"/>
                <a:ea typeface="Calibri"/>
                <a:cs typeface="Calibri"/>
                <a:sym typeface="Calibri"/>
              </a:rPr>
              <a:t>Stateless</a:t>
            </a:r>
            <a:endParaRPr sz="2400">
              <a:solidFill>
                <a:schemeClr val="dk1"/>
              </a:solidFill>
              <a:latin typeface="Calibri"/>
              <a:ea typeface="Calibri"/>
              <a:cs typeface="Calibri"/>
              <a:sym typeface="Calibri"/>
            </a:endParaRPr>
          </a:p>
        </p:txBody>
      </p:sp>
      <p:sp>
        <p:nvSpPr>
          <p:cNvPr id="140" name="Google Shape;140;p6"/>
          <p:cNvSpPr/>
          <p:nvPr/>
        </p:nvSpPr>
        <p:spPr>
          <a:xfrm>
            <a:off x="7017306" y="5861090"/>
            <a:ext cx="6819305"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Char char="•"/>
            </a:pPr>
            <a:r>
              <a:rPr lang="en-US" sz="2400">
                <a:solidFill>
                  <a:srgbClr val="272525"/>
                </a:solidFill>
                <a:latin typeface="Calibri"/>
                <a:ea typeface="Calibri"/>
                <a:cs typeface="Calibri"/>
                <a:sym typeface="Calibri"/>
              </a:rPr>
              <a:t>Uses HTTP Methods (GET, POST, PUT, DELETE)</a:t>
            </a:r>
            <a:endParaRPr sz="2400">
              <a:solidFill>
                <a:schemeClr val="dk1"/>
              </a:solidFill>
              <a:latin typeface="Calibri"/>
              <a:ea typeface="Calibri"/>
              <a:cs typeface="Calibri"/>
              <a:sym typeface="Calibri"/>
            </a:endParaRPr>
          </a:p>
        </p:txBody>
      </p:sp>
      <p:sp>
        <p:nvSpPr>
          <p:cNvPr id="141" name="Google Shape;141;p6"/>
          <p:cNvSpPr/>
          <p:nvPr/>
        </p:nvSpPr>
        <p:spPr>
          <a:xfrm>
            <a:off x="7017306" y="6303288"/>
            <a:ext cx="6819305" cy="362903"/>
          </a:xfrm>
          <a:prstGeom prst="rect">
            <a:avLst/>
          </a:prstGeom>
          <a:noFill/>
          <a:ln>
            <a:noFill/>
          </a:ln>
        </p:spPr>
        <p:txBody>
          <a:bodyPr anchorCtr="0" anchor="t" bIns="0" lIns="0" spcFirstLastPara="1" rIns="0" wrap="square" tIns="0">
            <a:noAutofit/>
          </a:bodyPr>
          <a:lstStyle/>
          <a:p>
            <a:pPr indent="-342900" lvl="0" marL="342900" marR="0" rtl="0" algn="l">
              <a:lnSpc>
                <a:spcPct val="118750"/>
              </a:lnSpc>
              <a:spcBef>
                <a:spcPts val="0"/>
              </a:spcBef>
              <a:spcAft>
                <a:spcPts val="0"/>
              </a:spcAft>
              <a:buClr>
                <a:srgbClr val="272525"/>
              </a:buClr>
              <a:buSzPts val="2400"/>
              <a:buFont typeface="Calibri"/>
              <a:buChar char="•"/>
            </a:pPr>
            <a:r>
              <a:rPr lang="en-US" sz="2400">
                <a:solidFill>
                  <a:srgbClr val="272525"/>
                </a:solidFill>
                <a:latin typeface="Calibri"/>
                <a:ea typeface="Calibri"/>
                <a:cs typeface="Calibri"/>
                <a:sym typeface="Calibri"/>
              </a:rPr>
              <a:t>Communicates via JSON/XML</a:t>
            </a:r>
            <a:endParaRPr sz="240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rgbClr val="F3F3F3"/>
        </a:solidFill>
      </p:bgPr>
    </p:bg>
    <p:spTree>
      <p:nvGrpSpPr>
        <p:cNvPr id="146" name="Shape 146"/>
        <p:cNvGrpSpPr/>
        <p:nvPr/>
      </p:nvGrpSpPr>
      <p:grpSpPr>
        <a:xfrm>
          <a:off x="0" y="0"/>
          <a:ext cx="0" cy="0"/>
          <a:chOff x="0" y="0"/>
          <a:chExt cx="0" cy="0"/>
        </a:xfrm>
      </p:grpSpPr>
      <p:sp>
        <p:nvSpPr>
          <p:cNvPr id="147" name="Google Shape;147;p7"/>
          <p:cNvSpPr/>
          <p:nvPr/>
        </p:nvSpPr>
        <p:spPr>
          <a:xfrm>
            <a:off x="908694" y="913351"/>
            <a:ext cx="8709439" cy="708779"/>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How does RESTful API work?</a:t>
            </a:r>
            <a:endParaRPr sz="5400">
              <a:solidFill>
                <a:schemeClr val="dk1"/>
              </a:solidFill>
              <a:latin typeface="Calibri"/>
              <a:ea typeface="Calibri"/>
              <a:cs typeface="Calibri"/>
              <a:sym typeface="Calibri"/>
            </a:endParaRPr>
          </a:p>
        </p:txBody>
      </p:sp>
      <p:pic>
        <p:nvPicPr>
          <p:cNvPr id="148" name="Google Shape;148;p7"/>
          <p:cNvPicPr preferRelativeResize="0"/>
          <p:nvPr/>
        </p:nvPicPr>
        <p:blipFill rotWithShape="1">
          <a:blip r:embed="rId3">
            <a:alphaModFix/>
          </a:blip>
          <a:srcRect b="0" l="0" r="0" t="0"/>
          <a:stretch/>
        </p:blipFill>
        <p:spPr>
          <a:xfrm>
            <a:off x="5176077" y="1889991"/>
            <a:ext cx="9454323" cy="2919022"/>
          </a:xfrm>
          <a:prstGeom prst="rect">
            <a:avLst/>
          </a:prstGeom>
          <a:noFill/>
          <a:ln>
            <a:noFill/>
          </a:ln>
        </p:spPr>
      </p:pic>
      <p:sp>
        <p:nvSpPr>
          <p:cNvPr id="149" name="Google Shape;149;p7"/>
          <p:cNvSpPr/>
          <p:nvPr/>
        </p:nvSpPr>
        <p:spPr>
          <a:xfrm>
            <a:off x="908694" y="2586745"/>
            <a:ext cx="4594639" cy="1088708"/>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A REST API works by allowing clients (like browsers or apps) to send requests to servers for resources. The server processes these requests and sends back the necessary data, usually in JSON format, as a response.</a:t>
            </a:r>
            <a:endParaRPr/>
          </a:p>
          <a:p>
            <a:pPr indent="0" lvl="0" marL="0" marR="0" rtl="0" algn="l">
              <a:lnSpc>
                <a:spcPct val="118750"/>
              </a:lnSpc>
              <a:spcBef>
                <a:spcPts val="0"/>
              </a:spcBef>
              <a:spcAft>
                <a:spcPts val="0"/>
              </a:spcAft>
              <a:buClr>
                <a:schemeClr val="dk1"/>
              </a:buClr>
              <a:buSzPts val="2400"/>
              <a:buFont typeface="Calibri"/>
              <a:buNone/>
            </a:pPr>
            <a:r>
              <a:t/>
            </a:r>
            <a:endParaRPr sz="2400">
              <a:solidFill>
                <a:srgbClr val="272525"/>
              </a:solidFill>
              <a:latin typeface="Calibri"/>
              <a:ea typeface="Calibri"/>
              <a:cs typeface="Calibri"/>
              <a:sym typeface="Calibri"/>
            </a:endParaRPr>
          </a:p>
        </p:txBody>
      </p:sp>
      <p:graphicFrame>
        <p:nvGraphicFramePr>
          <p:cNvPr id="150" name="Google Shape;150;p7"/>
          <p:cNvGraphicFramePr/>
          <p:nvPr/>
        </p:nvGraphicFramePr>
        <p:xfrm>
          <a:off x="1006474" y="5792098"/>
          <a:ext cx="3000000" cy="3000000"/>
        </p:xfrm>
        <a:graphic>
          <a:graphicData uri="http://schemas.openxmlformats.org/drawingml/2006/table">
            <a:tbl>
              <a:tblPr>
                <a:gradFill>
                  <a:gsLst>
                    <a:gs pos="0">
                      <a:srgbClr val="B4D4A5"/>
                    </a:gs>
                    <a:gs pos="50000">
                      <a:srgbClr val="A8CD97"/>
                    </a:gs>
                    <a:gs pos="100000">
                      <a:srgbClr val="9BC985"/>
                    </a:gs>
                  </a:gsLst>
                  <a:lin ang="5400000" scaled="0"/>
                </a:gradFill>
                <a:tableStyleId>{1BCEA686-4119-4A8E-A22B-236D51F8902D}</a:tableStyleId>
              </a:tblPr>
              <a:tblGrid>
                <a:gridCol w="4205825"/>
                <a:gridCol w="4205825"/>
                <a:gridCol w="4205825"/>
              </a:tblGrid>
              <a:tr h="365750">
                <a:tc>
                  <a:txBody>
                    <a:bodyPr/>
                    <a:lstStyle/>
                    <a:p>
                      <a:pPr indent="0" lvl="0" marL="0" marR="0" rtl="0" algn="l">
                        <a:spcBef>
                          <a:spcPts val="0"/>
                        </a:spcBef>
                        <a:spcAft>
                          <a:spcPts val="0"/>
                        </a:spcAft>
                        <a:buNone/>
                      </a:pPr>
                      <a:r>
                        <a:rPr lang="en-US" sz="1800" u="none" cap="none" strike="noStrike"/>
                        <a:t>HTTP Method</a:t>
                      </a:r>
                      <a:endParaRPr/>
                    </a:p>
                  </a:txBody>
                  <a:tcPr marT="45725" marB="45725" marR="91450" marL="91450" anchor="ctr">
                    <a:solidFill>
                      <a:schemeClr val="accent6"/>
                    </a:solidFill>
                  </a:tcPr>
                </a:tc>
                <a:tc>
                  <a:txBody>
                    <a:bodyPr/>
                    <a:lstStyle/>
                    <a:p>
                      <a:pPr indent="0" lvl="0" marL="0" marR="0" rtl="0" algn="l">
                        <a:spcBef>
                          <a:spcPts val="0"/>
                        </a:spcBef>
                        <a:spcAft>
                          <a:spcPts val="0"/>
                        </a:spcAft>
                        <a:buNone/>
                      </a:pPr>
                      <a:r>
                        <a:rPr lang="en-US" sz="1800"/>
                        <a:t>Purpose</a:t>
                      </a:r>
                      <a:endParaRPr/>
                    </a:p>
                  </a:txBody>
                  <a:tcPr marT="45725" marB="45725" marR="91450" marL="91450" anchor="ctr">
                    <a:solidFill>
                      <a:schemeClr val="accent6"/>
                    </a:solidFill>
                  </a:tcPr>
                </a:tc>
                <a:tc>
                  <a:txBody>
                    <a:bodyPr/>
                    <a:lstStyle/>
                    <a:p>
                      <a:pPr indent="0" lvl="0" marL="0" marR="0" rtl="0" algn="l">
                        <a:spcBef>
                          <a:spcPts val="0"/>
                        </a:spcBef>
                        <a:spcAft>
                          <a:spcPts val="0"/>
                        </a:spcAft>
                        <a:buNone/>
                      </a:pPr>
                      <a:r>
                        <a:rPr lang="en-US" sz="1800"/>
                        <a:t>Example</a:t>
                      </a:r>
                      <a:endParaRPr/>
                    </a:p>
                  </a:txBody>
                  <a:tcPr marT="45725" marB="45725" marR="91450" marL="91450" anchor="ctr">
                    <a:solidFill>
                      <a:schemeClr val="accent6"/>
                    </a:solidFill>
                  </a:tcPr>
                </a:tc>
              </a:tr>
              <a:tr h="365750">
                <a:tc>
                  <a:txBody>
                    <a:bodyPr/>
                    <a:lstStyle/>
                    <a:p>
                      <a:pPr indent="0" lvl="0" marL="0" marR="0" rtl="0" algn="l">
                        <a:spcBef>
                          <a:spcPts val="0"/>
                        </a:spcBef>
                        <a:spcAft>
                          <a:spcPts val="0"/>
                        </a:spcAft>
                        <a:buNone/>
                      </a:pPr>
                      <a:r>
                        <a:rPr b="1" lang="en-US" sz="1800"/>
                        <a:t>GET</a:t>
                      </a:r>
                      <a:endParaRPr sz="1800"/>
                    </a:p>
                  </a:txBody>
                  <a:tcPr marT="45725" marB="45725" marR="91450" marL="91450" anchor="ctr">
                    <a:solidFill>
                      <a:srgbClr val="C4E0B2"/>
                    </a:solidFill>
                  </a:tcPr>
                </a:tc>
                <a:tc>
                  <a:txBody>
                    <a:bodyPr/>
                    <a:lstStyle/>
                    <a:p>
                      <a:pPr indent="0" lvl="0" marL="0" marR="0" rtl="0" algn="l">
                        <a:spcBef>
                          <a:spcPts val="0"/>
                        </a:spcBef>
                        <a:spcAft>
                          <a:spcPts val="0"/>
                        </a:spcAft>
                        <a:buNone/>
                      </a:pPr>
                      <a:r>
                        <a:rPr lang="en-US" sz="1800"/>
                        <a:t>Retrieve data</a:t>
                      </a:r>
                      <a:endParaRPr/>
                    </a:p>
                  </a:txBody>
                  <a:tcPr marT="45725" marB="45725" marR="91450" marL="91450" anchor="ctr">
                    <a:solidFill>
                      <a:srgbClr val="C4E0B2"/>
                    </a:solidFill>
                  </a:tcPr>
                </a:tc>
                <a:tc>
                  <a:txBody>
                    <a:bodyPr/>
                    <a:lstStyle/>
                    <a:p>
                      <a:pPr indent="0" lvl="0" marL="0" marR="0" rtl="0" algn="l">
                        <a:spcBef>
                          <a:spcPts val="0"/>
                        </a:spcBef>
                        <a:spcAft>
                          <a:spcPts val="0"/>
                        </a:spcAft>
                        <a:buNone/>
                      </a:pPr>
                      <a:r>
                        <a:rPr lang="en-US" sz="1800"/>
                        <a:t>Fetch list of products</a:t>
                      </a:r>
                      <a:endParaRPr/>
                    </a:p>
                  </a:txBody>
                  <a:tcPr marT="45725" marB="45725" marR="91450" marL="91450" anchor="ctr">
                    <a:solidFill>
                      <a:srgbClr val="C4E0B2"/>
                    </a:solidFill>
                  </a:tcPr>
                </a:tc>
              </a:tr>
              <a:tr h="365750">
                <a:tc>
                  <a:txBody>
                    <a:bodyPr/>
                    <a:lstStyle/>
                    <a:p>
                      <a:pPr indent="0" lvl="0" marL="0" marR="0" rtl="0" algn="l">
                        <a:spcBef>
                          <a:spcPts val="0"/>
                        </a:spcBef>
                        <a:spcAft>
                          <a:spcPts val="0"/>
                        </a:spcAft>
                        <a:buNone/>
                      </a:pPr>
                      <a:r>
                        <a:rPr b="1" lang="en-US" sz="1800"/>
                        <a:t>POST</a:t>
                      </a:r>
                      <a:endParaRPr sz="1800"/>
                    </a:p>
                  </a:txBody>
                  <a:tcPr marT="45725" marB="45725" marR="91450" marL="91450" anchor="ctr">
                    <a:solidFill>
                      <a:srgbClr val="C4E0B2"/>
                    </a:solidFill>
                  </a:tcPr>
                </a:tc>
                <a:tc>
                  <a:txBody>
                    <a:bodyPr/>
                    <a:lstStyle/>
                    <a:p>
                      <a:pPr indent="0" lvl="0" marL="0" marR="0" rtl="0" algn="l">
                        <a:spcBef>
                          <a:spcPts val="0"/>
                        </a:spcBef>
                        <a:spcAft>
                          <a:spcPts val="0"/>
                        </a:spcAft>
                        <a:buNone/>
                      </a:pPr>
                      <a:r>
                        <a:rPr lang="en-US" sz="1800"/>
                        <a:t>Send new data</a:t>
                      </a:r>
                      <a:endParaRPr/>
                    </a:p>
                  </a:txBody>
                  <a:tcPr marT="45725" marB="45725" marR="91450" marL="91450" anchor="ctr">
                    <a:solidFill>
                      <a:srgbClr val="C4E0B2"/>
                    </a:solidFill>
                  </a:tcPr>
                </a:tc>
                <a:tc>
                  <a:txBody>
                    <a:bodyPr/>
                    <a:lstStyle/>
                    <a:p>
                      <a:pPr indent="0" lvl="0" marL="0" marR="0" rtl="0" algn="l">
                        <a:spcBef>
                          <a:spcPts val="0"/>
                        </a:spcBef>
                        <a:spcAft>
                          <a:spcPts val="0"/>
                        </a:spcAft>
                        <a:buNone/>
                      </a:pPr>
                      <a:r>
                        <a:rPr lang="en-US" sz="1800"/>
                        <a:t>Create a new user</a:t>
                      </a:r>
                      <a:endParaRPr/>
                    </a:p>
                  </a:txBody>
                  <a:tcPr marT="45725" marB="45725" marR="91450" marL="91450" anchor="ctr">
                    <a:solidFill>
                      <a:srgbClr val="C4E0B2"/>
                    </a:solidFill>
                  </a:tcPr>
                </a:tc>
              </a:tr>
              <a:tr h="365750">
                <a:tc>
                  <a:txBody>
                    <a:bodyPr/>
                    <a:lstStyle/>
                    <a:p>
                      <a:pPr indent="0" lvl="0" marL="0" marR="0" rtl="0" algn="l">
                        <a:spcBef>
                          <a:spcPts val="0"/>
                        </a:spcBef>
                        <a:spcAft>
                          <a:spcPts val="0"/>
                        </a:spcAft>
                        <a:buNone/>
                      </a:pPr>
                      <a:r>
                        <a:rPr b="1" lang="en-US" sz="1800"/>
                        <a:t>PUT</a:t>
                      </a:r>
                      <a:endParaRPr sz="1800"/>
                    </a:p>
                  </a:txBody>
                  <a:tcPr marT="45725" marB="45725" marR="91450" marL="91450" anchor="ctr">
                    <a:solidFill>
                      <a:srgbClr val="C4E0B2"/>
                    </a:solidFill>
                  </a:tcPr>
                </a:tc>
                <a:tc>
                  <a:txBody>
                    <a:bodyPr/>
                    <a:lstStyle/>
                    <a:p>
                      <a:pPr indent="0" lvl="0" marL="0" marR="0" rtl="0" algn="l">
                        <a:spcBef>
                          <a:spcPts val="0"/>
                        </a:spcBef>
                        <a:spcAft>
                          <a:spcPts val="0"/>
                        </a:spcAft>
                        <a:buNone/>
                      </a:pPr>
                      <a:r>
                        <a:rPr lang="en-US" sz="1800"/>
                        <a:t>Update existing data</a:t>
                      </a:r>
                      <a:endParaRPr/>
                    </a:p>
                  </a:txBody>
                  <a:tcPr marT="45725" marB="45725" marR="91450" marL="91450" anchor="ctr">
                    <a:solidFill>
                      <a:srgbClr val="C4E0B2"/>
                    </a:solidFill>
                  </a:tcPr>
                </a:tc>
                <a:tc>
                  <a:txBody>
                    <a:bodyPr/>
                    <a:lstStyle/>
                    <a:p>
                      <a:pPr indent="0" lvl="0" marL="0" marR="0" rtl="0" algn="l">
                        <a:spcBef>
                          <a:spcPts val="0"/>
                        </a:spcBef>
                        <a:spcAft>
                          <a:spcPts val="0"/>
                        </a:spcAft>
                        <a:buNone/>
                      </a:pPr>
                      <a:r>
                        <a:rPr lang="en-US" sz="1800"/>
                        <a:t>Edit user profile</a:t>
                      </a:r>
                      <a:endParaRPr/>
                    </a:p>
                  </a:txBody>
                  <a:tcPr marT="45725" marB="45725" marR="91450" marL="91450" anchor="ctr">
                    <a:solidFill>
                      <a:srgbClr val="C4E0B2"/>
                    </a:solidFill>
                  </a:tcPr>
                </a:tc>
              </a:tr>
              <a:tr h="365750">
                <a:tc>
                  <a:txBody>
                    <a:bodyPr/>
                    <a:lstStyle/>
                    <a:p>
                      <a:pPr indent="0" lvl="0" marL="0" marR="0" rtl="0" algn="l">
                        <a:spcBef>
                          <a:spcPts val="0"/>
                        </a:spcBef>
                        <a:spcAft>
                          <a:spcPts val="0"/>
                        </a:spcAft>
                        <a:buNone/>
                      </a:pPr>
                      <a:r>
                        <a:rPr b="1" lang="en-US" sz="1800"/>
                        <a:t>DELETE</a:t>
                      </a:r>
                      <a:endParaRPr sz="1800"/>
                    </a:p>
                  </a:txBody>
                  <a:tcPr marT="45725" marB="45725" marR="91450" marL="91450" anchor="ctr">
                    <a:solidFill>
                      <a:srgbClr val="C4E0B2"/>
                    </a:solidFill>
                  </a:tcPr>
                </a:tc>
                <a:tc>
                  <a:txBody>
                    <a:bodyPr/>
                    <a:lstStyle/>
                    <a:p>
                      <a:pPr indent="0" lvl="0" marL="0" marR="0" rtl="0" algn="l">
                        <a:spcBef>
                          <a:spcPts val="0"/>
                        </a:spcBef>
                        <a:spcAft>
                          <a:spcPts val="0"/>
                        </a:spcAft>
                        <a:buNone/>
                      </a:pPr>
                      <a:r>
                        <a:rPr lang="en-US" sz="1800"/>
                        <a:t>Remove data</a:t>
                      </a:r>
                      <a:endParaRPr/>
                    </a:p>
                  </a:txBody>
                  <a:tcPr marT="45725" marB="45725" marR="91450" marL="91450" anchor="ctr">
                    <a:solidFill>
                      <a:srgbClr val="C4E0B2"/>
                    </a:solidFill>
                  </a:tcPr>
                </a:tc>
                <a:tc>
                  <a:txBody>
                    <a:bodyPr/>
                    <a:lstStyle/>
                    <a:p>
                      <a:pPr indent="0" lvl="0" marL="0" marR="0" rtl="0" algn="l">
                        <a:spcBef>
                          <a:spcPts val="0"/>
                        </a:spcBef>
                        <a:spcAft>
                          <a:spcPts val="0"/>
                        </a:spcAft>
                        <a:buNone/>
                      </a:pPr>
                      <a:r>
                        <a:rPr lang="en-US" sz="1800"/>
                        <a:t>Delete a product</a:t>
                      </a:r>
                      <a:endParaRPr/>
                    </a:p>
                  </a:txBody>
                  <a:tcPr marT="45725" marB="45725" marR="91450" marL="91450" anchor="ctr">
                    <a:solidFill>
                      <a:srgbClr val="C4E0B2"/>
                    </a:solidFill>
                  </a:tcPr>
                </a:tc>
              </a:tr>
            </a:tbl>
          </a:graphicData>
        </a:graphic>
      </p:graphicFrame>
      <p:sp>
        <p:nvSpPr>
          <p:cNvPr id="151" name="Google Shape;151;p7"/>
          <p:cNvSpPr/>
          <p:nvPr/>
        </p:nvSpPr>
        <p:spPr>
          <a:xfrm>
            <a:off x="908694" y="4991879"/>
            <a:ext cx="3930756" cy="80021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2800"/>
              <a:buFont typeface="Calibri"/>
              <a:buNone/>
            </a:pPr>
            <a:r>
              <a:rPr b="1" i="0" lang="en-US" sz="2800" u="sng" cap="none" strike="noStrike">
                <a:solidFill>
                  <a:schemeClr val="dk1"/>
                </a:solidFill>
                <a:latin typeface="Calibri"/>
                <a:ea typeface="Calibri"/>
                <a:cs typeface="Calibri"/>
                <a:sym typeface="Calibri"/>
              </a:rPr>
              <a:t>HTTP Methods in REST API</a:t>
            </a:r>
            <a:endParaRPr/>
          </a:p>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Arial"/>
              <a:ea typeface="Arial"/>
              <a:cs typeface="Arial"/>
              <a:sym typeface="Arial"/>
            </a:endParaRPr>
          </a:p>
        </p:txBody>
      </p:sp>
      <p:sp>
        <p:nvSpPr>
          <p:cNvPr id="152" name="Google Shape;152;p7"/>
          <p:cNvSpPr txBox="1"/>
          <p:nvPr/>
        </p:nvSpPr>
        <p:spPr>
          <a:xfrm>
            <a:off x="3657599" y="7724077"/>
            <a:ext cx="7315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u="sng">
                <a:solidFill>
                  <a:schemeClr val="dk1"/>
                </a:solidFill>
                <a:latin typeface="Calibri"/>
                <a:ea typeface="Calibri"/>
                <a:cs typeface="Calibri"/>
                <a:sym typeface="Calibri"/>
                <a:hlinkClick r:id="rId4">
                  <a:extLst>
                    <a:ext uri="{A12FA001-AC4F-418D-AE19-62706E023703}">
                      <ahyp:hlinkClr val="tx"/>
                    </a:ext>
                  </a:extLst>
                </a:hlinkClick>
              </a:rPr>
              <a:t>Check out ==&gt; Implementing Rest API in Flutter - GeeksforGeeks</a:t>
            </a:r>
            <a:endParaRPr sz="18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57" name="Shape 157"/>
        <p:cNvGrpSpPr/>
        <p:nvPr/>
      </p:nvGrpSpPr>
      <p:grpSpPr>
        <a:xfrm>
          <a:off x="0" y="0"/>
          <a:ext cx="0" cy="0"/>
          <a:chOff x="0" y="0"/>
          <a:chExt cx="0" cy="0"/>
        </a:xfrm>
      </p:grpSpPr>
      <p:pic>
        <p:nvPicPr>
          <p:cNvPr descr="preencoded.png" id="158" name="Google Shape;158;p8"/>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59" name="Google Shape;159;p8"/>
          <p:cNvSpPr/>
          <p:nvPr/>
        </p:nvSpPr>
        <p:spPr>
          <a:xfrm>
            <a:off x="793790" y="1840468"/>
            <a:ext cx="6300549" cy="708779"/>
          </a:xfrm>
          <a:prstGeom prst="rect">
            <a:avLst/>
          </a:prstGeom>
          <a:noFill/>
          <a:ln>
            <a:noFill/>
          </a:ln>
        </p:spPr>
        <p:txBody>
          <a:bodyPr anchorCtr="0" anchor="t" bIns="0" lIns="0" spcFirstLastPara="1" rIns="0" wrap="square" tIns="0">
            <a:noAutofit/>
          </a:bodyPr>
          <a:lstStyle/>
          <a:p>
            <a:pPr indent="0" lvl="0" marL="0" marR="0" rtl="0" algn="l">
              <a:lnSpc>
                <a:spcPct val="102777"/>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JSON - The Data Format</a:t>
            </a:r>
            <a:endParaRPr sz="5400">
              <a:solidFill>
                <a:schemeClr val="dk1"/>
              </a:solidFill>
              <a:latin typeface="Calibri"/>
              <a:ea typeface="Calibri"/>
              <a:cs typeface="Calibri"/>
              <a:sym typeface="Calibri"/>
            </a:endParaRPr>
          </a:p>
        </p:txBody>
      </p:sp>
      <p:sp>
        <p:nvSpPr>
          <p:cNvPr id="160" name="Google Shape;160;p8"/>
          <p:cNvSpPr/>
          <p:nvPr/>
        </p:nvSpPr>
        <p:spPr>
          <a:xfrm>
            <a:off x="793790" y="2889408"/>
            <a:ext cx="7556421" cy="4605405"/>
          </a:xfrm>
          <a:prstGeom prst="roundRect">
            <a:avLst>
              <a:gd fmla="val 2722"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p:nvPr/>
        </p:nvSpPr>
        <p:spPr>
          <a:xfrm>
            <a:off x="1028224" y="3123843"/>
            <a:ext cx="2835235" cy="354330"/>
          </a:xfrm>
          <a:prstGeom prst="rect">
            <a:avLst/>
          </a:prstGeom>
          <a:noFill/>
          <a:ln>
            <a:noFill/>
          </a:ln>
        </p:spPr>
        <p:txBody>
          <a:bodyPr anchorCtr="0" anchor="t" bIns="0" lIns="0" spcFirstLastPara="1" rIns="0" wrap="square" tIns="0">
            <a:noAutofit/>
          </a:bodyPr>
          <a:lstStyle/>
          <a:p>
            <a:pPr indent="0" lvl="0" marL="0" marR="0" rtl="0" algn="l">
              <a:lnSpc>
                <a:spcPct val="85937"/>
              </a:lnSpc>
              <a:spcBef>
                <a:spcPts val="0"/>
              </a:spcBef>
              <a:spcAft>
                <a:spcPts val="0"/>
              </a:spcAft>
              <a:buClr>
                <a:schemeClr val="dk1"/>
              </a:buClr>
              <a:buSzPts val="3200"/>
              <a:buFont typeface="Calibri"/>
              <a:buNone/>
            </a:pPr>
            <a:r>
              <a:t/>
            </a:r>
            <a:endParaRPr sz="3200">
              <a:solidFill>
                <a:schemeClr val="dk1"/>
              </a:solidFill>
              <a:latin typeface="Calibri"/>
              <a:ea typeface="Calibri"/>
              <a:cs typeface="Calibri"/>
              <a:sym typeface="Calibri"/>
            </a:endParaRPr>
          </a:p>
        </p:txBody>
      </p:sp>
      <p:sp>
        <p:nvSpPr>
          <p:cNvPr id="162" name="Google Shape;162;p8"/>
          <p:cNvSpPr/>
          <p:nvPr/>
        </p:nvSpPr>
        <p:spPr>
          <a:xfrm>
            <a:off x="1028224" y="3614261"/>
            <a:ext cx="7087553" cy="2540318"/>
          </a:xfrm>
          <a:prstGeom prst="rect">
            <a:avLst/>
          </a:prstGeom>
          <a:noFill/>
          <a:ln>
            <a:noFill/>
          </a:ln>
        </p:spPr>
        <p:txBody>
          <a:bodyPr anchorCtr="0" anchor="t" bIns="0" lIns="0" spcFirstLastPara="1" rIns="0" wrap="square" tIns="0">
            <a:noAutofit/>
          </a:bodyPr>
          <a:lstStyle/>
          <a:p>
            <a:pPr indent="0" lvl="0" marL="0" marR="0" rtl="0" algn="l">
              <a:lnSpc>
                <a:spcPct val="11875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JSON, which stands for JavaScript Object Notation, is a lightweight, text-based data format used to store and transmit structured data between applications, in web and mobile development, where it's commonly used to exchange information between servers and clients; it is human-readable, easy to parse by machines, and language-independent, allowing various programming languages to interpret and utilize the data effectively.</a:t>
            </a:r>
            <a:endParaRPr sz="24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67" name="Shape 167"/>
        <p:cNvGrpSpPr/>
        <p:nvPr/>
      </p:nvGrpSpPr>
      <p:grpSpPr>
        <a:xfrm>
          <a:off x="0" y="0"/>
          <a:ext cx="0" cy="0"/>
          <a:chOff x="0" y="0"/>
          <a:chExt cx="0" cy="0"/>
        </a:xfrm>
      </p:grpSpPr>
      <p:pic>
        <p:nvPicPr>
          <p:cNvPr descr="preencoded.png" id="168" name="Google Shape;168;p9"/>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69" name="Google Shape;169;p9"/>
          <p:cNvSpPr/>
          <p:nvPr/>
        </p:nvSpPr>
        <p:spPr>
          <a:xfrm>
            <a:off x="753427" y="592217"/>
            <a:ext cx="5978962" cy="672703"/>
          </a:xfrm>
          <a:prstGeom prst="rect">
            <a:avLst/>
          </a:prstGeom>
          <a:noFill/>
          <a:ln>
            <a:noFill/>
          </a:ln>
        </p:spPr>
        <p:txBody>
          <a:bodyPr anchorCtr="0" anchor="t" bIns="0" lIns="0" spcFirstLastPara="1" rIns="0" wrap="square" tIns="0">
            <a:noAutofit/>
          </a:bodyPr>
          <a:lstStyle/>
          <a:p>
            <a:pPr indent="0" lvl="0" marL="0" marR="0" rtl="0" algn="l">
              <a:lnSpc>
                <a:spcPct val="97222"/>
              </a:lnSpc>
              <a:spcBef>
                <a:spcPts val="0"/>
              </a:spcBef>
              <a:spcAft>
                <a:spcPts val="0"/>
              </a:spcAft>
              <a:buClr>
                <a:srgbClr val="000000"/>
              </a:buClr>
              <a:buSzPts val="5400"/>
              <a:buFont typeface="Calibri"/>
              <a:buNone/>
            </a:pPr>
            <a:r>
              <a:rPr b="1" lang="en-US" sz="5400">
                <a:solidFill>
                  <a:srgbClr val="000000"/>
                </a:solidFill>
                <a:latin typeface="Calibri"/>
                <a:ea typeface="Calibri"/>
                <a:cs typeface="Calibri"/>
                <a:sym typeface="Calibri"/>
              </a:rPr>
              <a:t>JSON - The Data Format</a:t>
            </a:r>
            <a:endParaRPr sz="5400">
              <a:solidFill>
                <a:schemeClr val="dk1"/>
              </a:solidFill>
              <a:latin typeface="Calibri"/>
              <a:ea typeface="Calibri"/>
              <a:cs typeface="Calibri"/>
              <a:sym typeface="Calibri"/>
            </a:endParaRPr>
          </a:p>
        </p:txBody>
      </p:sp>
      <p:sp>
        <p:nvSpPr>
          <p:cNvPr id="170" name="Google Shape;170;p9"/>
          <p:cNvSpPr/>
          <p:nvPr/>
        </p:nvSpPr>
        <p:spPr>
          <a:xfrm>
            <a:off x="753427" y="1587818"/>
            <a:ext cx="7637145" cy="6049447"/>
          </a:xfrm>
          <a:prstGeom prst="roundRect">
            <a:avLst>
              <a:gd fmla="val 1495" name="adj"/>
            </a:avLst>
          </a:prstGeom>
          <a:solidFill>
            <a:srgbClr val="DADBF1"/>
          </a:solidFill>
          <a:ln cap="flat" cmpd="sng" w="9525">
            <a:solidFill>
              <a:srgbClr val="C0C1D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a:off x="976312" y="1810703"/>
            <a:ext cx="2690812" cy="336352"/>
          </a:xfrm>
          <a:prstGeom prst="rect">
            <a:avLst/>
          </a:prstGeom>
          <a:noFill/>
          <a:ln>
            <a:noFill/>
          </a:ln>
        </p:spPr>
        <p:txBody>
          <a:bodyPr anchorCtr="0" anchor="t" bIns="0" lIns="0" spcFirstLastPara="1" rIns="0" wrap="square" tIns="0">
            <a:noAutofit/>
          </a:bodyPr>
          <a:lstStyle/>
          <a:p>
            <a:pPr indent="0" lvl="0" marL="0" marR="0" rtl="0" algn="l">
              <a:lnSpc>
                <a:spcPct val="81250"/>
              </a:lnSpc>
              <a:spcBef>
                <a:spcPts val="0"/>
              </a:spcBef>
              <a:spcAft>
                <a:spcPts val="0"/>
              </a:spcAft>
              <a:buClr>
                <a:schemeClr val="dk1"/>
              </a:buClr>
              <a:buSzPts val="3200"/>
              <a:buFont typeface="Calibri"/>
              <a:buNone/>
            </a:pPr>
            <a:r>
              <a:t/>
            </a:r>
            <a:endParaRPr sz="3200">
              <a:solidFill>
                <a:schemeClr val="dk1"/>
              </a:solidFill>
              <a:latin typeface="Calibri"/>
              <a:ea typeface="Calibri"/>
              <a:cs typeface="Calibri"/>
              <a:sym typeface="Calibri"/>
            </a:endParaRPr>
          </a:p>
        </p:txBody>
      </p:sp>
      <p:sp>
        <p:nvSpPr>
          <p:cNvPr id="172" name="Google Shape;172;p9"/>
          <p:cNvSpPr/>
          <p:nvPr/>
        </p:nvSpPr>
        <p:spPr>
          <a:xfrm>
            <a:off x="976312" y="1953460"/>
            <a:ext cx="7191375" cy="1032986"/>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272525"/>
              </a:buClr>
              <a:buSzPts val="2400"/>
              <a:buFont typeface="Calibri"/>
              <a:buNone/>
            </a:pPr>
            <a:r>
              <a:rPr lang="en-US" sz="2400">
                <a:solidFill>
                  <a:srgbClr val="272525"/>
                </a:solidFill>
                <a:latin typeface="Calibri"/>
                <a:ea typeface="Calibri"/>
                <a:cs typeface="Calibri"/>
                <a:sym typeface="Calibri"/>
              </a:rPr>
              <a:t>A collection of key:value pairs enclosed in brackets is described as a JSON object</a:t>
            </a:r>
            <a:endParaRPr sz="2400">
              <a:solidFill>
                <a:schemeClr val="dk1"/>
              </a:solidFill>
              <a:latin typeface="Calibri"/>
              <a:ea typeface="Calibri"/>
              <a:cs typeface="Calibri"/>
              <a:sym typeface="Calibri"/>
            </a:endParaRPr>
          </a:p>
        </p:txBody>
      </p:sp>
      <p:sp>
        <p:nvSpPr>
          <p:cNvPr id="173" name="Google Shape;173;p9"/>
          <p:cNvSpPr/>
          <p:nvPr/>
        </p:nvSpPr>
        <p:spPr>
          <a:xfrm>
            <a:off x="976312" y="2915249"/>
            <a:ext cx="7191375" cy="4301980"/>
          </a:xfrm>
          <a:prstGeom prst="roundRect">
            <a:avLst>
              <a:gd fmla="val 2340" name="adj"/>
            </a:avLst>
          </a:prstGeom>
          <a:solidFill>
            <a:srgbClr val="B6D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4" name="Google Shape;174;p9"/>
          <p:cNvPicPr preferRelativeResize="0"/>
          <p:nvPr/>
        </p:nvPicPr>
        <p:blipFill rotWithShape="1">
          <a:blip r:embed="rId4">
            <a:alphaModFix/>
          </a:blip>
          <a:srcRect b="0" l="0" r="0" t="0"/>
          <a:stretch/>
        </p:blipFill>
        <p:spPr>
          <a:xfrm>
            <a:off x="1341121" y="3539375"/>
            <a:ext cx="269081" cy="215265"/>
          </a:xfrm>
          <a:prstGeom prst="rect">
            <a:avLst/>
          </a:prstGeom>
          <a:noFill/>
          <a:ln>
            <a:noFill/>
          </a:ln>
        </p:spPr>
      </p:pic>
      <p:sp>
        <p:nvSpPr>
          <p:cNvPr id="175" name="Google Shape;175;p9"/>
          <p:cNvSpPr/>
          <p:nvPr/>
        </p:nvSpPr>
        <p:spPr>
          <a:xfrm>
            <a:off x="1675924" y="3451263"/>
            <a:ext cx="6276499" cy="344329"/>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000000"/>
              </a:buClr>
              <a:buSzPts val="2400"/>
              <a:buFont typeface="Calibri"/>
              <a:buNone/>
            </a:pPr>
            <a:r>
              <a:rPr b="1" lang="en-US" sz="2400">
                <a:solidFill>
                  <a:srgbClr val="000000"/>
                </a:solidFill>
                <a:latin typeface="Calibri"/>
                <a:ea typeface="Calibri"/>
                <a:cs typeface="Calibri"/>
                <a:sym typeface="Calibri"/>
              </a:rPr>
              <a:t>Structure:</a:t>
            </a:r>
            <a:endParaRPr sz="2400">
              <a:solidFill>
                <a:schemeClr val="dk1"/>
              </a:solidFill>
              <a:latin typeface="Calibri"/>
              <a:ea typeface="Calibri"/>
              <a:cs typeface="Calibri"/>
              <a:sym typeface="Calibri"/>
            </a:endParaRPr>
          </a:p>
        </p:txBody>
      </p:sp>
      <p:sp>
        <p:nvSpPr>
          <p:cNvPr id="176" name="Google Shape;176;p9"/>
          <p:cNvSpPr/>
          <p:nvPr/>
        </p:nvSpPr>
        <p:spPr>
          <a:xfrm>
            <a:off x="1661695" y="3934777"/>
            <a:ext cx="6276499" cy="2754630"/>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000000"/>
              </a:buClr>
              <a:buSzPts val="2400"/>
              <a:buFont typeface="Calibri"/>
              <a:buNone/>
            </a:pPr>
            <a:r>
              <a:rPr lang="en-US" sz="2400">
                <a:solidFill>
                  <a:srgbClr val="000000"/>
                </a:solidFill>
                <a:latin typeface="Calibri"/>
                <a:ea typeface="Calibri"/>
                <a:cs typeface="Calibri"/>
                <a:sym typeface="Calibri"/>
              </a:rPr>
              <a:t>{ </a:t>
            </a:r>
            <a:br>
              <a:rPr lang="en-US" sz="2400">
                <a:solidFill>
                  <a:srgbClr val="000000"/>
                </a:solidFill>
                <a:latin typeface="Calibri"/>
                <a:ea typeface="Calibri"/>
                <a:cs typeface="Calibri"/>
                <a:sym typeface="Calibri"/>
              </a:rPr>
            </a:br>
            <a:r>
              <a:rPr lang="en-US" sz="2400">
                <a:solidFill>
                  <a:srgbClr val="000000"/>
                </a:solidFill>
                <a:latin typeface="Calibri"/>
                <a:ea typeface="Calibri"/>
                <a:cs typeface="Calibri"/>
                <a:sym typeface="Calibri"/>
              </a:rPr>
              <a:t> "person": { </a:t>
            </a:r>
            <a:br>
              <a:rPr lang="en-US" sz="2400">
                <a:solidFill>
                  <a:srgbClr val="000000"/>
                </a:solidFill>
                <a:latin typeface="Calibri"/>
                <a:ea typeface="Calibri"/>
                <a:cs typeface="Calibri"/>
                <a:sym typeface="Calibri"/>
              </a:rPr>
            </a:br>
            <a:r>
              <a:rPr lang="en-US" sz="2400">
                <a:solidFill>
                  <a:srgbClr val="000000"/>
                </a:solidFill>
                <a:latin typeface="Calibri"/>
                <a:ea typeface="Calibri"/>
                <a:cs typeface="Calibri"/>
                <a:sym typeface="Calibri"/>
              </a:rPr>
              <a:t> "name": "John Doe", </a:t>
            </a:r>
            <a:br>
              <a:rPr lang="en-US" sz="2400">
                <a:solidFill>
                  <a:srgbClr val="000000"/>
                </a:solidFill>
                <a:latin typeface="Calibri"/>
                <a:ea typeface="Calibri"/>
                <a:cs typeface="Calibri"/>
                <a:sym typeface="Calibri"/>
              </a:rPr>
            </a:br>
            <a:r>
              <a:rPr lang="en-US" sz="2400">
                <a:solidFill>
                  <a:srgbClr val="000000"/>
                </a:solidFill>
                <a:latin typeface="Calibri"/>
                <a:ea typeface="Calibri"/>
                <a:cs typeface="Calibri"/>
                <a:sym typeface="Calibri"/>
              </a:rPr>
              <a:t> "age": 30, </a:t>
            </a:r>
            <a:br>
              <a:rPr lang="en-US" sz="2400">
                <a:solidFill>
                  <a:srgbClr val="000000"/>
                </a:solidFill>
                <a:latin typeface="Calibri"/>
                <a:ea typeface="Calibri"/>
                <a:cs typeface="Calibri"/>
                <a:sym typeface="Calibri"/>
              </a:rPr>
            </a:br>
            <a:r>
              <a:rPr lang="en-US" sz="2400">
                <a:solidFill>
                  <a:srgbClr val="000000"/>
                </a:solidFill>
                <a:latin typeface="Calibri"/>
                <a:ea typeface="Calibri"/>
                <a:cs typeface="Calibri"/>
                <a:sym typeface="Calibri"/>
              </a:rPr>
              <a:t> "city": "New York" </a:t>
            </a:r>
            <a:br>
              <a:rPr lang="en-US" sz="2400">
                <a:solidFill>
                  <a:srgbClr val="000000"/>
                </a:solidFill>
                <a:latin typeface="Calibri"/>
                <a:ea typeface="Calibri"/>
                <a:cs typeface="Calibri"/>
                <a:sym typeface="Calibri"/>
              </a:rPr>
            </a:br>
            <a:r>
              <a:rPr lang="en-US" sz="2400">
                <a:solidFill>
                  <a:srgbClr val="000000"/>
                </a:solidFill>
                <a:latin typeface="Calibri"/>
                <a:ea typeface="Calibri"/>
                <a:cs typeface="Calibri"/>
                <a:sym typeface="Calibri"/>
              </a:rPr>
              <a:t> }, </a:t>
            </a:r>
            <a:br>
              <a:rPr lang="en-US" sz="2400">
                <a:solidFill>
                  <a:srgbClr val="000000"/>
                </a:solidFill>
                <a:latin typeface="Calibri"/>
                <a:ea typeface="Calibri"/>
                <a:cs typeface="Calibri"/>
                <a:sym typeface="Calibri"/>
              </a:rPr>
            </a:br>
            <a:r>
              <a:rPr lang="en-US" sz="2400">
                <a:solidFill>
                  <a:srgbClr val="000000"/>
                </a:solidFill>
                <a:latin typeface="Calibri"/>
                <a:ea typeface="Calibri"/>
                <a:cs typeface="Calibri"/>
                <a:sym typeface="Calibri"/>
              </a:rPr>
              <a:t> "interests": ["coding", "music", "hiking"] </a:t>
            </a:r>
            <a:br>
              <a:rPr lang="en-US" sz="2400">
                <a:solidFill>
                  <a:srgbClr val="000000"/>
                </a:solidFill>
                <a:latin typeface="Calibri"/>
                <a:ea typeface="Calibri"/>
                <a:cs typeface="Calibri"/>
                <a:sym typeface="Calibri"/>
              </a:rPr>
            </a:br>
            <a:r>
              <a:rPr lang="en-US" sz="2400">
                <a:solidFill>
                  <a:srgbClr val="000000"/>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2025-03-07T11:04:01Z</dcterms:created>
  <dc:creator>PptxGenJS</dc:creator>
</cp:coreProperties>
</file>